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69" r:id="rId7"/>
    <p:sldId id="270" r:id="rId8"/>
    <p:sldId id="271" r:id="rId9"/>
    <p:sldId id="272" r:id="rId10"/>
    <p:sldId id="273" r:id="rId11"/>
    <p:sldId id="258" r:id="rId12"/>
    <p:sldId id="259" r:id="rId13"/>
    <p:sldId id="260" r:id="rId14"/>
    <p:sldId id="275" r:id="rId15"/>
    <p:sldId id="274" r:id="rId16"/>
    <p:sldId id="261" r:id="rId17"/>
    <p:sldId id="262" r:id="rId18"/>
    <p:sldId id="263" r:id="rId19"/>
    <p:sldId id="264" r:id="rId20"/>
    <p:sldId id="277"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1A4CD532-79E6-4B85-ABD8-7AB07731C4E1}" type="datetimeFigureOut">
              <a:rPr lang="ru-RU" smtClean="0"/>
              <a:t>31.03.2024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EBB8CE89-E3A0-4924-B517-605CC6862D2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A4CD532-79E6-4B85-ABD8-7AB07731C4E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8CE89-E3A0-4924-B517-605CC6862D2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A4CD532-79E6-4B85-ABD8-7AB07731C4E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8CE89-E3A0-4924-B517-605CC6862D2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1A4CD532-79E6-4B85-ABD8-7AB07731C4E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8CE89-E3A0-4924-B517-605CC6862D2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1A4CD532-79E6-4B85-ABD8-7AB07731C4E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B8CE89-E3A0-4924-B517-605CC6862D2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1A4CD532-79E6-4B85-ABD8-7AB07731C4E1}" type="datetimeFigureOut">
              <a:rPr lang="ru-RU" smtClean="0"/>
              <a:t>31.03.2024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8CE89-E3A0-4924-B517-605CC6862D2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1A4CD532-79E6-4B85-ABD8-7AB07731C4E1}" type="datetimeFigureOut">
              <a:rPr lang="ru-RU" smtClean="0"/>
              <a:t>31.03.2024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B8CE89-E3A0-4924-B517-605CC6862D2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1A4CD532-79E6-4B85-ABD8-7AB07731C4E1}" type="datetimeFigureOut">
              <a:rPr lang="ru-RU" smtClean="0"/>
              <a:t>31.03.2024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B8CE89-E3A0-4924-B517-605CC6862D2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CD532-79E6-4B85-ABD8-7AB07731C4E1}" type="datetimeFigureOut">
              <a:rPr lang="ru-RU" smtClean="0"/>
              <a:t>31.03.2024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BB8CE89-E3A0-4924-B517-605CC6862D2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1A4CD532-79E6-4B85-ABD8-7AB07731C4E1}" type="datetimeFigureOut">
              <a:rPr lang="ru-RU" smtClean="0"/>
              <a:t>31.03.2024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B8CE89-E3A0-4924-B517-605CC6862D2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1A4CD532-79E6-4B85-ABD8-7AB07731C4E1}" type="datetimeFigureOut">
              <a:rPr lang="ru-RU" smtClean="0"/>
              <a:t>31.03.2024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EBB8CE89-E3A0-4924-B517-605CC6862D27}"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4CD532-79E6-4B85-ABD8-7AB07731C4E1}" type="datetimeFigureOut">
              <a:rPr lang="ru-RU" smtClean="0"/>
              <a:t>31.03.2024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BB8CE89-E3A0-4924-B517-605CC6862D27}"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ko.wikipedia.org/wiki/%EC%9A%B0%EC%A6%88%EB%B2%A0%ED%82%A4%EC%8A%A4%ED%83%84%EC%9D%98_%EB%8C%80%ED%86%B5%EB%A0%B9"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theconversation.com/migrant-children-are-often-their-parents-translators-and-it-can-lead-to-ill-health-55309"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preschools.sa.gov.au/mckay-childrens-centre/getting-started/enrolment-and-fee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sludgeulper/6218449796/"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3569568"/>
          </a:xfrm>
        </p:spPr>
        <p:txBody>
          <a:bodyPr>
            <a:normAutofit fontScale="90000"/>
          </a:bodyPr>
          <a:lstStyle/>
          <a:p>
            <a:pPr algn="ctr"/>
            <a:r>
              <a:rPr lang="en-US" dirty="0">
                <a:solidFill>
                  <a:schemeClr val="bg1"/>
                </a:solidFill>
              </a:rPr>
              <a:t>O`ZBEKISTONDA INSON HUQUQLARI VA ERKINLIKLARI KAFOLATINING YARATILISHI</a:t>
            </a:r>
            <a:endParaRPr lang="ru-RU" dirty="0">
              <a:solidFill>
                <a:schemeClr val="bg1"/>
              </a:solidFill>
            </a:endParaRPr>
          </a:p>
        </p:txBody>
      </p:sp>
    </p:spTree>
    <p:extLst>
      <p:ext uri="{BB962C8B-B14F-4D97-AF65-F5344CB8AC3E}">
        <p14:creationId xmlns:p14="http://schemas.microsoft.com/office/powerpoint/2010/main" val="24191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звание 4"/>
          <p:cNvSpPr>
            <a:spLocks noGrp="1"/>
          </p:cNvSpPr>
          <p:nvPr>
            <p:ph type="title"/>
          </p:nvPr>
        </p:nvSpPr>
        <p:spPr>
          <a:xfrm>
            <a:off x="697712" y="1294211"/>
            <a:ext cx="7546696" cy="1216819"/>
          </a:xfrm>
          <a:solidFill>
            <a:srgbClr val="CCFFCC"/>
          </a:solidFill>
        </p:spPr>
        <p:txBody>
          <a:bodyPr>
            <a:normAutofit/>
          </a:bodyPr>
          <a:lstStyle/>
          <a:p>
            <a:pPr algn="just"/>
            <a:r>
              <a:rPr lang="en-US" altLang="ru-RU" sz="1500" b="1" dirty="0" err="1">
                <a:latin typeface="Franklin Gothic Book" panose="020B0503020102020204" pitchFamily="34" charset="0"/>
                <a:cs typeface="Arial" panose="020B0604020202020204" pitchFamily="34" charset="0"/>
              </a:rPr>
              <a:t>Fuqarolik</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deganda</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shaxsning</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ma`lum</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bir</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davlat</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bilan</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uzviy</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siyosiy-huquqiy</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munosabati</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tushuntirilib</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bunda</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shaxsning</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ma`lum</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huquq</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va</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erkinliklari</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davlat</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tomonidan</a:t>
            </a:r>
            <a:r>
              <a:rPr lang="en-US" altLang="ru-RU" sz="1500" b="1" dirty="0">
                <a:latin typeface="Franklin Gothic Book" panose="020B0503020102020204" pitchFamily="34" charset="0"/>
                <a:cs typeface="Arial" panose="020B0604020202020204" pitchFamily="34" charset="0"/>
              </a:rPr>
              <a:t> q</a:t>
            </a:r>
            <a:r>
              <a:rPr lang="ru-RU" altLang="ru-RU" sz="1500" b="1" dirty="0">
                <a:latin typeface="Arial" panose="020B0604020202020204" pitchFamily="34" charset="0"/>
                <a:cs typeface="Arial" panose="020B0604020202020204" pitchFamily="34" charset="0"/>
              </a:rPr>
              <a:t>о</a:t>
            </a:r>
            <a:r>
              <a:rPr lang="en-US" altLang="ru-RU" sz="1500" b="1" dirty="0">
                <a:latin typeface="Franklin Gothic Book" panose="020B0503020102020204" pitchFamily="34" charset="0"/>
                <a:cs typeface="Arial" panose="020B0604020202020204" pitchFamily="34" charset="0"/>
              </a:rPr>
              <a:t>`</a:t>
            </a:r>
            <a:r>
              <a:rPr lang="en-US" altLang="ru-RU" sz="1500" b="1" dirty="0" err="1">
                <a:latin typeface="Franklin Gothic Book" panose="020B0503020102020204" pitchFamily="34" charset="0"/>
                <a:cs typeface="Arial" panose="020B0604020202020204" pitchFamily="34" charset="0"/>
              </a:rPr>
              <a:t>riqlanadi</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shuning</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uchun</a:t>
            </a:r>
            <a:r>
              <a:rPr lang="en-US" altLang="ru-RU" sz="1500" b="1" dirty="0">
                <a:latin typeface="Franklin Gothic Book" panose="020B0503020102020204" pitchFamily="34" charset="0"/>
                <a:cs typeface="Arial" panose="020B0604020202020204" pitchFamily="34" charset="0"/>
              </a:rPr>
              <a:t> </a:t>
            </a:r>
            <a:r>
              <a:rPr lang="ru-RU" altLang="ru-RU" sz="1500" b="1" dirty="0">
                <a:latin typeface="Arial" panose="020B0604020202020204" pitchFamily="34" charset="0"/>
                <a:cs typeface="Arial" panose="020B0604020202020204" pitchFamily="34" charset="0"/>
              </a:rPr>
              <a:t>о</a:t>
            </a:r>
            <a:r>
              <a:rPr lang="en-US" altLang="ru-RU" sz="1500" b="1" dirty="0">
                <a:latin typeface="Franklin Gothic Book" panose="020B0503020102020204" pitchFamily="34" charset="0"/>
                <a:cs typeface="Arial" panose="020B0604020202020204" pitchFamily="34" charset="0"/>
              </a:rPr>
              <a:t>`z </a:t>
            </a:r>
            <a:r>
              <a:rPr lang="en-US" altLang="ru-RU" sz="1500" b="1" dirty="0" err="1">
                <a:latin typeface="Franklin Gothic Book" panose="020B0503020102020204" pitchFamily="34" charset="0"/>
                <a:cs typeface="Arial" panose="020B0604020202020204" pitchFamily="34" charset="0"/>
              </a:rPr>
              <a:t>navbatida</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shaxs</a:t>
            </a:r>
            <a:r>
              <a:rPr lang="en-US" altLang="ru-RU" sz="1500" b="1" dirty="0">
                <a:latin typeface="Franklin Gothic Book" panose="020B0503020102020204" pitchFamily="34" charset="0"/>
                <a:cs typeface="Arial" panose="020B0604020202020204" pitchFamily="34" charset="0"/>
              </a:rPr>
              <a:t> ham </a:t>
            </a:r>
            <a:r>
              <a:rPr lang="en-US" altLang="ru-RU" sz="1500" b="1" dirty="0" err="1">
                <a:latin typeface="Franklin Gothic Book" panose="020B0503020102020204" pitchFamily="34" charset="0"/>
                <a:cs typeface="Arial" panose="020B0604020202020204" pitchFamily="34" charset="0"/>
              </a:rPr>
              <a:t>jamiyat</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va</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davlat</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manfaatlaridan</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kelib</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chiqib</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ma`lum</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majburiyatlarning</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bajarilishini</a:t>
            </a:r>
            <a:r>
              <a:rPr lang="en-US" altLang="ru-RU" sz="1500" b="1" dirty="0">
                <a:latin typeface="Franklin Gothic Book" panose="020B0503020102020204" pitchFamily="34" charset="0"/>
                <a:cs typeface="Arial" panose="020B0604020202020204" pitchFamily="34" charset="0"/>
              </a:rPr>
              <a:t> </a:t>
            </a:r>
            <a:r>
              <a:rPr lang="ru-RU" altLang="ru-RU" sz="1500" b="1" dirty="0">
                <a:latin typeface="Arial" panose="020B0604020202020204" pitchFamily="34" charset="0"/>
                <a:cs typeface="Arial" panose="020B0604020202020204" pitchFamily="34" charset="0"/>
              </a:rPr>
              <a:t>о</a:t>
            </a:r>
            <a:r>
              <a:rPr lang="en-US" altLang="ru-RU" sz="1500" b="1" dirty="0">
                <a:latin typeface="Franklin Gothic Book" panose="020B0503020102020204" pitchFamily="34" charset="0"/>
                <a:cs typeface="Arial" panose="020B0604020202020204" pitchFamily="34" charset="0"/>
              </a:rPr>
              <a:t>`z </a:t>
            </a:r>
            <a:r>
              <a:rPr lang="en-US" altLang="ru-RU" sz="1500" b="1" dirty="0" err="1">
                <a:latin typeface="Franklin Gothic Book" panose="020B0503020102020204" pitchFamily="34" charset="0"/>
                <a:cs typeface="Arial" panose="020B0604020202020204" pitchFamily="34" charset="0"/>
              </a:rPr>
              <a:t>zimmasiga</a:t>
            </a:r>
            <a:r>
              <a:rPr lang="en-US" altLang="ru-RU" sz="1500" b="1" dirty="0">
                <a:latin typeface="Franklin Gothic Book" panose="020B0503020102020204" pitchFamily="34" charset="0"/>
                <a:cs typeface="Arial" panose="020B0604020202020204" pitchFamily="34" charset="0"/>
              </a:rPr>
              <a:t> </a:t>
            </a:r>
            <a:r>
              <a:rPr lang="en-US" altLang="ru-RU" sz="1500" b="1" dirty="0" err="1">
                <a:latin typeface="Franklin Gothic Book" panose="020B0503020102020204" pitchFamily="34" charset="0"/>
                <a:cs typeface="Arial" panose="020B0604020202020204" pitchFamily="34" charset="0"/>
              </a:rPr>
              <a:t>oladi</a:t>
            </a:r>
            <a:r>
              <a:rPr lang="en-US" altLang="ru-RU" sz="1500" b="1" dirty="0">
                <a:latin typeface="Franklin Gothic Book" panose="020B0503020102020204" pitchFamily="34" charset="0"/>
                <a:cs typeface="Arial" panose="020B0604020202020204" pitchFamily="34" charset="0"/>
              </a:rPr>
              <a:t>. </a:t>
            </a:r>
            <a:endParaRPr lang="ru-RU" altLang="ru-RU" sz="1500" b="1" dirty="0">
              <a:latin typeface="Arial" panose="020B0604020202020204" pitchFamily="34" charset="0"/>
              <a:cs typeface="Arial" panose="020B0604020202020204" pitchFamily="34" charset="0"/>
            </a:endParaRPr>
          </a:p>
        </p:txBody>
      </p:sp>
      <p:pic>
        <p:nvPicPr>
          <p:cNvPr id="27650" name="Содержимое 7" descr="10558.jpg"/>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697711" y="2511029"/>
            <a:ext cx="3266167" cy="3009900"/>
          </a:xfrm>
        </p:spPr>
      </p:pic>
      <p:sp>
        <p:nvSpPr>
          <p:cNvPr id="7" name="Содержимое 6"/>
          <p:cNvSpPr>
            <a:spLocks noGrp="1"/>
          </p:cNvSpPr>
          <p:nvPr>
            <p:ph sz="quarter" idx="4294967295"/>
          </p:nvPr>
        </p:nvSpPr>
        <p:spPr>
          <a:xfrm>
            <a:off x="3963878" y="2511030"/>
            <a:ext cx="4280530" cy="3011090"/>
          </a:xfrm>
          <a:solidFill>
            <a:schemeClr val="accent1">
              <a:lumMod val="40000"/>
              <a:lumOff val="60000"/>
            </a:schemeClr>
          </a:solidFill>
        </p:spPr>
        <p:txBody>
          <a:bodyPr/>
          <a:lstStyle/>
          <a:p>
            <a:pPr marL="0" indent="0" algn="just">
              <a:buNone/>
            </a:pPr>
            <a:r>
              <a:rPr lang="en-US" altLang="ru-RU" sz="1650" dirty="0">
                <a:solidFill>
                  <a:srgbClr val="000090"/>
                </a:solidFill>
                <a:cs typeface="Arial" panose="020B0604020202020204" pitchFamily="34" charset="0"/>
              </a:rPr>
              <a:t>"</a:t>
            </a:r>
            <a:r>
              <a:rPr lang="en-US" altLang="ru-RU" sz="1650" dirty="0" err="1">
                <a:solidFill>
                  <a:srgbClr val="000090"/>
                </a:solidFill>
                <a:cs typeface="Arial" panose="020B0604020202020204" pitchFamily="34" charset="0"/>
              </a:rPr>
              <a:t>Shaxs</a:t>
            </a:r>
            <a:r>
              <a:rPr lang="en-US" altLang="ru-RU" sz="1650" dirty="0">
                <a:solidFill>
                  <a:srgbClr val="000090"/>
                </a:solidFill>
                <a:cs typeface="Arial" panose="020B0604020202020204" pitchFamily="34" charset="0"/>
              </a:rPr>
              <a:t> </a:t>
            </a:r>
            <a:r>
              <a:rPr lang="ru-RU" altLang="ru-RU" sz="1650" dirty="0">
                <a:solidFill>
                  <a:srgbClr val="000090"/>
                </a:solidFill>
                <a:cs typeface="Arial" panose="020B0604020202020204" pitchFamily="34" charset="0"/>
              </a:rPr>
              <a:t>О</a:t>
            </a:r>
            <a:r>
              <a:rPr lang="en-US" altLang="ru-RU" sz="1650" dirty="0">
                <a:solidFill>
                  <a:srgbClr val="000090"/>
                </a:solidFill>
                <a:cs typeface="Arial" panose="020B0604020202020204" pitchFamily="34" charset="0"/>
              </a:rPr>
              <a:t>`</a:t>
            </a:r>
            <a:r>
              <a:rPr lang="en-US" altLang="ru-RU" sz="1650" dirty="0" err="1">
                <a:solidFill>
                  <a:srgbClr val="000090"/>
                </a:solidFill>
                <a:cs typeface="Arial" panose="020B0604020202020204" pitchFamily="34" charset="0"/>
              </a:rPr>
              <a:t>zbekiston</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Respublikasi</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fuqaroligini</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qabul</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qilar</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ekan</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bu</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bilan</a:t>
            </a:r>
            <a:r>
              <a:rPr lang="en-US" altLang="ru-RU" sz="1650" dirty="0">
                <a:solidFill>
                  <a:srgbClr val="000090"/>
                </a:solidFill>
                <a:cs typeface="Arial" panose="020B0604020202020204" pitchFamily="34" charset="0"/>
              </a:rPr>
              <a:t> u </a:t>
            </a:r>
            <a:r>
              <a:rPr lang="en-US" altLang="ru-RU" sz="1650" dirty="0" err="1">
                <a:solidFill>
                  <a:srgbClr val="000090"/>
                </a:solidFill>
                <a:cs typeface="Arial" panose="020B0604020202020204" pitchFamily="34" charset="0"/>
              </a:rPr>
              <a:t>Konstitutsiyamiz</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va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Qonunlarimizda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mustahkamlab</a:t>
            </a:r>
            <a:r>
              <a:rPr lang="en-US" altLang="ru-RU" sz="1650" dirty="0">
                <a:solidFill>
                  <a:srgbClr val="000090"/>
                </a:solidFill>
                <a:cs typeface="Arial" panose="020B0604020202020204" pitchFamily="34" charset="0"/>
              </a:rPr>
              <a:t> q</a:t>
            </a:r>
            <a:r>
              <a:rPr lang="ru-RU" altLang="ru-RU" sz="1650" dirty="0">
                <a:solidFill>
                  <a:srgbClr val="000090"/>
                </a:solidFill>
                <a:cs typeface="Arial" panose="020B0604020202020204" pitchFamily="34" charset="0"/>
              </a:rPr>
              <a:t>о</a:t>
            </a:r>
            <a:r>
              <a:rPr lang="en-US" altLang="ru-RU" sz="1650" dirty="0">
                <a:solidFill>
                  <a:srgbClr val="000090"/>
                </a:solidFill>
                <a:cs typeface="Arial" panose="020B0604020202020204" pitchFamily="34" charset="0"/>
              </a:rPr>
              <a:t>`</a:t>
            </a:r>
            <a:r>
              <a:rPr lang="en-US" altLang="ru-RU" sz="1650" dirty="0" err="1">
                <a:solidFill>
                  <a:srgbClr val="000090"/>
                </a:solidFill>
                <a:cs typeface="Arial" panose="020B0604020202020204" pitchFamily="34" charset="0"/>
              </a:rPr>
              <a:t>yilgan</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huquq</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va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erkinliklarga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ega</a:t>
            </a:r>
            <a:r>
              <a:rPr lang="en-US" altLang="ru-RU" sz="1650" dirty="0">
                <a:solidFill>
                  <a:srgbClr val="000090"/>
                </a:solidFill>
                <a:cs typeface="Arial" panose="020B0604020202020204" pitchFamily="34" charset="0"/>
              </a:rPr>
              <a:t> b</a:t>
            </a:r>
            <a:r>
              <a:rPr lang="ru-RU" altLang="ru-RU" sz="1650" dirty="0">
                <a:solidFill>
                  <a:srgbClr val="000090"/>
                </a:solidFill>
                <a:cs typeface="Arial" panose="020B0604020202020204" pitchFamily="34" charset="0"/>
              </a:rPr>
              <a:t>о</a:t>
            </a:r>
            <a:r>
              <a:rPr lang="en-US" altLang="ru-RU" sz="1650" dirty="0">
                <a:solidFill>
                  <a:srgbClr val="000090"/>
                </a:solidFill>
                <a:cs typeface="Arial" panose="020B0604020202020204" pitchFamily="34" charset="0"/>
              </a:rPr>
              <a:t>`</a:t>
            </a:r>
            <a:r>
              <a:rPr lang="en-US" altLang="ru-RU" sz="1650" dirty="0" err="1">
                <a:solidFill>
                  <a:srgbClr val="000090"/>
                </a:solidFill>
                <a:cs typeface="Arial" panose="020B0604020202020204" pitchFamily="34" charset="0"/>
              </a:rPr>
              <a:t>ladi</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Shuningdek</a:t>
            </a:r>
            <a:r>
              <a:rPr lang="en-US" altLang="ru-RU" sz="1650" dirty="0">
                <a:solidFill>
                  <a:srgbClr val="000090"/>
                </a:solidFill>
                <a:cs typeface="Arial" panose="020B0604020202020204" pitchFamily="34" charset="0"/>
              </a:rPr>
              <a:t>, u </a:t>
            </a:r>
            <a:r>
              <a:rPr lang="en-US" altLang="ru-RU" sz="1650" dirty="0" err="1">
                <a:solidFill>
                  <a:srgbClr val="000090"/>
                </a:solidFill>
                <a:cs typeface="Arial" panose="020B0604020202020204" pitchFamily="34" charset="0"/>
              </a:rPr>
              <a:t>ma`lum</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burchlarni</a:t>
            </a:r>
            <a:r>
              <a:rPr lang="en-US" altLang="ru-RU" sz="1650" dirty="0">
                <a:solidFill>
                  <a:srgbClr val="000090"/>
                </a:solidFill>
                <a:cs typeface="Arial" panose="020B0604020202020204" pitchFamily="34" charset="0"/>
              </a:rPr>
              <a:t> ham </a:t>
            </a:r>
            <a:r>
              <a:rPr lang="en-US" altLang="ru-RU" sz="1650" dirty="0" err="1">
                <a:solidFill>
                  <a:srgbClr val="000090"/>
                </a:solidFill>
                <a:cs typeface="Arial" panose="020B0604020202020204" pitchFamily="34" charset="0"/>
              </a:rPr>
              <a:t>bajarishga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majburdir</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Tabiiyki</a:t>
            </a:r>
            <a:r>
              <a:rPr lang="en-US" altLang="ru-RU" sz="1650" dirty="0">
                <a:solidFill>
                  <a:srgbClr val="000090"/>
                </a:solidFill>
                <a:cs typeface="Arial" panose="020B0604020202020204" pitchFamily="34" charset="0"/>
              </a:rPr>
              <a:t>, </a:t>
            </a:r>
            <a:r>
              <a:rPr lang="ru-RU" altLang="ru-RU" sz="1650" dirty="0">
                <a:solidFill>
                  <a:srgbClr val="000090"/>
                </a:solidFill>
                <a:cs typeface="Arial" panose="020B0604020202020204" pitchFamily="34" charset="0"/>
              </a:rPr>
              <a:t>О</a:t>
            </a:r>
            <a:r>
              <a:rPr lang="en-US" altLang="ru-RU" sz="1650" dirty="0">
                <a:solidFill>
                  <a:srgbClr val="000090"/>
                </a:solidFill>
                <a:cs typeface="Arial" panose="020B0604020202020204" pitchFamily="34" charset="0"/>
              </a:rPr>
              <a:t>`</a:t>
            </a:r>
            <a:r>
              <a:rPr lang="en-US" altLang="ru-RU" sz="1650" dirty="0" err="1">
                <a:solidFill>
                  <a:srgbClr val="000090"/>
                </a:solidFill>
                <a:cs typeface="Arial" panose="020B0604020202020204" pitchFamily="34" charset="0"/>
              </a:rPr>
              <a:t>zbekiston</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davlati</a:t>
            </a:r>
            <a:r>
              <a:rPr lang="en-US" altLang="ru-RU" sz="1650" dirty="0">
                <a:solidFill>
                  <a:srgbClr val="000090"/>
                </a:solidFill>
                <a:cs typeface="Arial" panose="020B0604020202020204" pitchFamily="34" charset="0"/>
              </a:rPr>
              <a:t> ham </a:t>
            </a:r>
            <a:r>
              <a:rPr lang="en-US" altLang="ru-RU" sz="1650" dirty="0" err="1">
                <a:solidFill>
                  <a:srgbClr val="000090"/>
                </a:solidFill>
                <a:cs typeface="Arial" panose="020B0604020202020204" pitchFamily="34" charset="0"/>
              </a:rPr>
              <a:t>fuqarolarning</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manfaatlari</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va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erkinliklarida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himoya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qilish</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majburiyatini</a:t>
            </a:r>
            <a:r>
              <a:rPr lang="en-US" altLang="ru-RU" sz="1650" dirty="0">
                <a:solidFill>
                  <a:srgbClr val="000090"/>
                </a:solidFill>
                <a:cs typeface="Arial" panose="020B0604020202020204" pitchFamily="34" charset="0"/>
              </a:rPr>
              <a:t> </a:t>
            </a:r>
            <a:r>
              <a:rPr lang="ru-RU" altLang="ru-RU" sz="1650" dirty="0">
                <a:solidFill>
                  <a:srgbClr val="000090"/>
                </a:solidFill>
                <a:cs typeface="Arial" panose="020B0604020202020204" pitchFamily="34" charset="0"/>
              </a:rPr>
              <a:t>о</a:t>
            </a:r>
            <a:r>
              <a:rPr lang="en-US" altLang="ru-RU" sz="1650" dirty="0">
                <a:solidFill>
                  <a:srgbClr val="000090"/>
                </a:solidFill>
                <a:cs typeface="Arial" panose="020B0604020202020204" pitchFamily="34" charset="0"/>
              </a:rPr>
              <a:t>`z </a:t>
            </a:r>
            <a:r>
              <a:rPr lang="en-US" altLang="ru-RU" sz="1650" dirty="0" err="1">
                <a:solidFill>
                  <a:srgbClr val="000090"/>
                </a:solidFill>
                <a:cs typeface="Arial" panose="020B0604020202020204" pitchFamily="34" charset="0"/>
              </a:rPr>
              <a:t>zimmasiga</a:t>
            </a:r>
            <a:r>
              <a:rPr lang="en-US" altLang="ru-RU" sz="1650" dirty="0">
                <a:solidFill>
                  <a:srgbClr val="000090"/>
                </a:solidFill>
                <a:cs typeface="Arial" panose="020B0604020202020204" pitchFamily="34" charset="0"/>
              </a:rPr>
              <a:t> </a:t>
            </a:r>
            <a:r>
              <a:rPr lang="en-US" altLang="ru-RU" sz="1650" dirty="0" err="1">
                <a:solidFill>
                  <a:srgbClr val="000090"/>
                </a:solidFill>
                <a:cs typeface="Arial" panose="020B0604020202020204" pitchFamily="34" charset="0"/>
              </a:rPr>
              <a:t>oladi</a:t>
            </a:r>
            <a:r>
              <a:rPr lang="en-US" altLang="ru-RU" sz="1650" dirty="0">
                <a:solidFill>
                  <a:srgbClr val="000090"/>
                </a:solidFill>
                <a:cs typeface="Arial" panose="020B0604020202020204" pitchFamily="34" charset="0"/>
              </a:rPr>
              <a:t>." </a:t>
            </a:r>
            <a:endParaRPr lang="ru-RU" altLang="ru-RU" sz="1650" dirty="0">
              <a:solidFill>
                <a:srgbClr val="000090"/>
              </a:solidFill>
              <a:cs typeface="Arial" panose="020B0604020202020204" pitchFamily="34" charset="0"/>
            </a:endParaRPr>
          </a:p>
        </p:txBody>
      </p:sp>
    </p:spTree>
    <p:extLst>
      <p:ext uri="{BB962C8B-B14F-4D97-AF65-F5344CB8AC3E}">
        <p14:creationId xmlns:p14="http://schemas.microsoft.com/office/powerpoint/2010/main" val="172915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t>FUQOROLIKNI QABUL QILISH </a:t>
            </a:r>
            <a:endParaRPr lang="ru-RU" sz="5400" b="1" dirty="0"/>
          </a:p>
        </p:txBody>
      </p:sp>
      <p:sp>
        <p:nvSpPr>
          <p:cNvPr id="3" name="Объект 2"/>
          <p:cNvSpPr>
            <a:spLocks noGrp="1"/>
          </p:cNvSpPr>
          <p:nvPr>
            <p:ph idx="1"/>
          </p:nvPr>
        </p:nvSpPr>
        <p:spPr/>
        <p:txBody>
          <a:bodyPr>
            <a:normAutofit/>
          </a:bodyPr>
          <a:lstStyle/>
          <a:p>
            <a:pPr algn="ctr"/>
            <a:r>
              <a:rPr lang="en-US" sz="5400" b="1" dirty="0" smtClean="0"/>
              <a:t>QON HUQUQI</a:t>
            </a:r>
          </a:p>
          <a:p>
            <a:pPr algn="ctr"/>
            <a:r>
              <a:rPr lang="en-US" sz="5400" b="1" dirty="0" smtClean="0"/>
              <a:t>ZAMIN HUQUQI</a:t>
            </a:r>
            <a:endParaRPr lang="ru-RU" sz="5400" b="1" dirty="0"/>
          </a:p>
        </p:txBody>
      </p:sp>
    </p:spTree>
    <p:extLst>
      <p:ext uri="{BB962C8B-B14F-4D97-AF65-F5344CB8AC3E}">
        <p14:creationId xmlns:p14="http://schemas.microsoft.com/office/powerpoint/2010/main" val="72600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512168"/>
          </a:xfrm>
        </p:spPr>
        <p:txBody>
          <a:bodyPr>
            <a:noAutofit/>
          </a:bodyPr>
          <a:lstStyle/>
          <a:p>
            <a:pPr algn="ctr"/>
            <a:r>
              <a:rPr lang="en-US" sz="4000" b="1" dirty="0"/>
              <a:t>O’ZBEKISTON RESPUBLIKASI </a:t>
            </a:r>
            <a:r>
              <a:rPr lang="en-US" sz="4000" b="1" dirty="0" smtClean="0"/>
              <a:t>FUQAROLIGI QUYIDAGI </a:t>
            </a:r>
            <a:r>
              <a:rPr lang="en-US" sz="4000" b="1" dirty="0" smtClean="0"/>
              <a:t>ASOSLARGA KO’RA TO’XTATILADI</a:t>
            </a:r>
            <a:endParaRPr lang="ru-RU" sz="4000" b="1" dirty="0"/>
          </a:p>
        </p:txBody>
      </p:sp>
      <p:sp>
        <p:nvSpPr>
          <p:cNvPr id="3" name="Объект 2"/>
          <p:cNvSpPr>
            <a:spLocks noGrp="1"/>
          </p:cNvSpPr>
          <p:nvPr>
            <p:ph idx="1"/>
          </p:nvPr>
        </p:nvSpPr>
        <p:spPr>
          <a:xfrm>
            <a:off x="457200" y="2348880"/>
            <a:ext cx="8229600" cy="4248472"/>
          </a:xfrm>
        </p:spPr>
        <p:txBody>
          <a:bodyPr>
            <a:normAutofit/>
          </a:bodyPr>
          <a:lstStyle/>
          <a:p>
            <a:pPr algn="ctr"/>
            <a:r>
              <a:rPr lang="en-US" sz="2000" b="1" dirty="0"/>
              <a:t>O’ZBEKISTON RESPUBLIKASI </a:t>
            </a:r>
            <a:r>
              <a:rPr lang="en-US" sz="2000" b="1" dirty="0" smtClean="0"/>
              <a:t>FUQAROLIGIDAN </a:t>
            </a:r>
            <a:r>
              <a:rPr lang="en-US" sz="2000" b="1" dirty="0" smtClean="0"/>
              <a:t>CHIQISH OQIBATIDA </a:t>
            </a:r>
          </a:p>
          <a:p>
            <a:pPr algn="ctr"/>
            <a:r>
              <a:rPr lang="en-US" sz="2000" b="1" dirty="0"/>
              <a:t>O’ZBEKISTON RESPUBLIKASI </a:t>
            </a:r>
            <a:r>
              <a:rPr lang="en-US" sz="2000" b="1" dirty="0" smtClean="0"/>
              <a:t>FUQAROLIGINI </a:t>
            </a:r>
            <a:r>
              <a:rPr lang="en-US" sz="2000" b="1" dirty="0" smtClean="0"/>
              <a:t>YO’QOTISH OQIBATIDA </a:t>
            </a:r>
          </a:p>
          <a:p>
            <a:pPr algn="ctr">
              <a:tabLst>
                <a:tab pos="5643563" algn="l"/>
              </a:tabLst>
            </a:pPr>
            <a:r>
              <a:rPr lang="en-US" sz="2000" b="1" dirty="0"/>
              <a:t>O’ZBEKISTON </a:t>
            </a:r>
            <a:r>
              <a:rPr lang="en-US" sz="2000" b="1" dirty="0" smtClean="0"/>
              <a:t>RESPUBLIKASINING HALQARO SHARTNOMALARIDA NAZARDA TUTILGAN ASOSLARGA BINOAN</a:t>
            </a:r>
          </a:p>
          <a:p>
            <a:pPr algn="ctr">
              <a:tabLst>
                <a:tab pos="5643563" algn="l"/>
              </a:tabLst>
            </a:pPr>
            <a:r>
              <a:rPr lang="en-US" sz="2000" b="1" dirty="0"/>
              <a:t>O’ZBEKISTON RESPUBLIKASI </a:t>
            </a:r>
            <a:r>
              <a:rPr lang="en-US" sz="2000" b="1" dirty="0" smtClean="0"/>
              <a:t>FUQAROLIGINING </a:t>
            </a:r>
            <a:r>
              <a:rPr lang="en-US" sz="2000" b="1" dirty="0" smtClean="0"/>
              <a:t>TO’XTATILISHI </a:t>
            </a:r>
            <a:r>
              <a:rPr lang="en-US" sz="2000" b="1" dirty="0" smtClean="0"/>
              <a:t>QORAQALPOG’ISTON </a:t>
            </a:r>
            <a:r>
              <a:rPr lang="en-US" sz="2000" b="1" dirty="0" smtClean="0"/>
              <a:t>RESPUBLIKASI </a:t>
            </a:r>
            <a:r>
              <a:rPr lang="en-US" sz="2000" b="1" dirty="0" smtClean="0"/>
              <a:t>FUQAROLIGINING </a:t>
            </a:r>
            <a:r>
              <a:rPr lang="en-US" sz="2000" b="1" dirty="0" smtClean="0"/>
              <a:t>TO’XTATILISHIGA SABAB BO’LSA</a:t>
            </a:r>
          </a:p>
          <a:p>
            <a:pPr algn="ctr">
              <a:tabLst>
                <a:tab pos="5643563" algn="l"/>
              </a:tabLst>
            </a:pPr>
            <a:r>
              <a:rPr lang="en-US" sz="2000" b="1" dirty="0" smtClean="0"/>
              <a:t>USHBU QONUNDA KO’ZDA TUTILGAN BOSHQA SABABLARGA KO’RA </a:t>
            </a:r>
            <a:endParaRPr lang="ru-RU" sz="2000" b="1" dirty="0"/>
          </a:p>
        </p:txBody>
      </p:sp>
    </p:spTree>
    <p:extLst>
      <p:ext uri="{BB962C8B-B14F-4D97-AF65-F5344CB8AC3E}">
        <p14:creationId xmlns:p14="http://schemas.microsoft.com/office/powerpoint/2010/main" val="23141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345" y="704088"/>
            <a:ext cx="8243455" cy="1143000"/>
          </a:xfrm>
          <a:solidFill>
            <a:schemeClr val="bg2">
              <a:lumMod val="90000"/>
            </a:schemeClr>
          </a:solidFill>
        </p:spPr>
        <p:txBody>
          <a:bodyPr>
            <a:normAutofit/>
          </a:bodyPr>
          <a:lstStyle/>
          <a:p>
            <a:pPr algn="ctr"/>
            <a:r>
              <a:rPr lang="en-US" sz="5400" dirty="0" smtClean="0"/>
              <a:t>24-MODDA</a:t>
            </a:r>
            <a:endParaRPr lang="ru-RU" sz="5400" dirty="0"/>
          </a:p>
        </p:txBody>
      </p:sp>
      <p:sp>
        <p:nvSpPr>
          <p:cNvPr id="3" name="Объект 2"/>
          <p:cNvSpPr>
            <a:spLocks noGrp="1"/>
          </p:cNvSpPr>
          <p:nvPr>
            <p:ph idx="1"/>
          </p:nvPr>
        </p:nvSpPr>
        <p:spPr/>
        <p:txBody>
          <a:bodyPr>
            <a:normAutofit/>
          </a:bodyPr>
          <a:lstStyle/>
          <a:p>
            <a:pPr algn="just"/>
            <a:r>
              <a:rPr lang="en-US" sz="2400" b="1" dirty="0" err="1"/>
              <a:t>O‘zbekiston</a:t>
            </a:r>
            <a:r>
              <a:rPr lang="en-US" sz="2400" b="1" dirty="0"/>
              <a:t> </a:t>
            </a:r>
            <a:r>
              <a:rPr lang="en-US" sz="2400" b="1" dirty="0" err="1"/>
              <a:t>Respublikasi</a:t>
            </a:r>
            <a:r>
              <a:rPr lang="en-US" sz="2400" b="1" dirty="0"/>
              <a:t> </a:t>
            </a:r>
            <a:r>
              <a:rPr lang="en-US" sz="2400" b="1" dirty="0" err="1"/>
              <a:t>hududidagi</a:t>
            </a:r>
            <a:r>
              <a:rPr lang="en-US" sz="2400" b="1" dirty="0"/>
              <a:t> </a:t>
            </a:r>
            <a:r>
              <a:rPr lang="en-US" sz="2400" b="1" dirty="0" err="1"/>
              <a:t>chet</a:t>
            </a:r>
            <a:r>
              <a:rPr lang="en-US" sz="2400" b="1" dirty="0"/>
              <a:t> el </a:t>
            </a:r>
            <a:r>
              <a:rPr lang="en-US" sz="2400" b="1" dirty="0" err="1"/>
              <a:t>fuqarolarining</a:t>
            </a:r>
            <a:r>
              <a:rPr lang="en-US" sz="2400" b="1" dirty="0"/>
              <a:t> </a:t>
            </a:r>
            <a:r>
              <a:rPr lang="en-US" sz="2400" b="1" dirty="0" err="1"/>
              <a:t>va</a:t>
            </a:r>
            <a:r>
              <a:rPr lang="en-US" sz="2400" b="1" dirty="0"/>
              <a:t> </a:t>
            </a:r>
            <a:r>
              <a:rPr lang="en-US" sz="2400" b="1" dirty="0" err="1"/>
              <a:t>fuqaroligi</a:t>
            </a:r>
            <a:r>
              <a:rPr lang="en-US" sz="2400" b="1" dirty="0"/>
              <a:t> </a:t>
            </a:r>
            <a:r>
              <a:rPr lang="en-US" sz="2400" b="1" dirty="0" err="1"/>
              <a:t>bo‘lmagan</a:t>
            </a:r>
            <a:r>
              <a:rPr lang="en-US" sz="2400" b="1" dirty="0"/>
              <a:t> </a:t>
            </a:r>
            <a:r>
              <a:rPr lang="en-US" sz="2400" b="1" dirty="0" err="1"/>
              <a:t>shaxslarning</a:t>
            </a:r>
            <a:r>
              <a:rPr lang="en-US" sz="2400" b="1" dirty="0"/>
              <a:t> </a:t>
            </a:r>
            <a:r>
              <a:rPr lang="en-US" sz="2400" b="1" dirty="0" err="1"/>
              <a:t>huquq</a:t>
            </a:r>
            <a:r>
              <a:rPr lang="en-US" sz="2400" b="1" dirty="0"/>
              <a:t> </a:t>
            </a:r>
            <a:r>
              <a:rPr lang="en-US" sz="2400" b="1" dirty="0" err="1"/>
              <a:t>va</a:t>
            </a:r>
            <a:r>
              <a:rPr lang="en-US" sz="2400" b="1" dirty="0"/>
              <a:t> </a:t>
            </a:r>
            <a:r>
              <a:rPr lang="en-US" sz="2400" b="1" dirty="0" err="1"/>
              <a:t>erkinliklari</a:t>
            </a:r>
            <a:r>
              <a:rPr lang="en-US" sz="2400" b="1" dirty="0"/>
              <a:t> </a:t>
            </a:r>
            <a:r>
              <a:rPr lang="en-US" sz="2400" b="1" dirty="0" err="1"/>
              <a:t>xalqaro</a:t>
            </a:r>
            <a:r>
              <a:rPr lang="en-US" sz="2400" b="1" dirty="0"/>
              <a:t> </a:t>
            </a:r>
            <a:r>
              <a:rPr lang="en-US" sz="2400" b="1" dirty="0" err="1"/>
              <a:t>huquq</a:t>
            </a:r>
            <a:r>
              <a:rPr lang="en-US" sz="2400" b="1" dirty="0"/>
              <a:t> </a:t>
            </a:r>
            <a:r>
              <a:rPr lang="en-US" sz="2400" b="1" dirty="0" err="1"/>
              <a:t>normalariga</a:t>
            </a:r>
            <a:r>
              <a:rPr lang="en-US" sz="2400" b="1" dirty="0"/>
              <a:t> </a:t>
            </a:r>
            <a:r>
              <a:rPr lang="en-US" sz="2400" b="1" dirty="0" err="1"/>
              <a:t>muvofiq</a:t>
            </a:r>
            <a:r>
              <a:rPr lang="en-US" sz="2400" b="1" dirty="0"/>
              <a:t> </a:t>
            </a:r>
            <a:r>
              <a:rPr lang="en-US" sz="2400" b="1" dirty="0" err="1"/>
              <a:t>ta’minlanadi</a:t>
            </a:r>
            <a:r>
              <a:rPr lang="en-US" sz="2400" b="1" dirty="0"/>
              <a:t>. </a:t>
            </a:r>
            <a:r>
              <a:rPr lang="en-US" sz="2400" b="1" dirty="0" err="1"/>
              <a:t>Ular</a:t>
            </a:r>
            <a:r>
              <a:rPr lang="en-US" sz="2400" b="1" dirty="0"/>
              <a:t> </a:t>
            </a:r>
            <a:r>
              <a:rPr lang="en-US" sz="2400" b="1" dirty="0" err="1"/>
              <a:t>O‘zbekiston</a:t>
            </a:r>
            <a:r>
              <a:rPr lang="en-US" sz="2400" b="1" dirty="0"/>
              <a:t> </a:t>
            </a:r>
            <a:r>
              <a:rPr lang="en-US" sz="2400" b="1" dirty="0" err="1"/>
              <a:t>Respublikasining</a:t>
            </a:r>
            <a:r>
              <a:rPr lang="en-US" sz="2400" b="1" dirty="0"/>
              <a:t> </a:t>
            </a:r>
            <a:r>
              <a:rPr lang="en-US" sz="2400" b="1" dirty="0" err="1"/>
              <a:t>Konstitutsiyasi</a:t>
            </a:r>
            <a:r>
              <a:rPr lang="en-US" sz="2400" b="1" dirty="0"/>
              <a:t>, </a:t>
            </a:r>
            <a:r>
              <a:rPr lang="en-US" sz="2400" b="1" dirty="0" err="1"/>
              <a:t>qonunlari</a:t>
            </a:r>
            <a:r>
              <a:rPr lang="en-US" sz="2400" b="1" dirty="0"/>
              <a:t> </a:t>
            </a:r>
            <a:r>
              <a:rPr lang="en-US" sz="2400" b="1" dirty="0" err="1"/>
              <a:t>va</a:t>
            </a:r>
            <a:r>
              <a:rPr lang="en-US" sz="2400" b="1" dirty="0"/>
              <a:t> </a:t>
            </a:r>
            <a:r>
              <a:rPr lang="en-US" sz="2400" b="1" dirty="0" err="1"/>
              <a:t>xalqaro</a:t>
            </a:r>
            <a:r>
              <a:rPr lang="en-US" sz="2400" b="1" dirty="0"/>
              <a:t> </a:t>
            </a:r>
            <a:r>
              <a:rPr lang="en-US" sz="2400" b="1" dirty="0" err="1"/>
              <a:t>shartnomalari</a:t>
            </a:r>
            <a:r>
              <a:rPr lang="en-US" sz="2400" b="1" dirty="0"/>
              <a:t> </a:t>
            </a:r>
            <a:r>
              <a:rPr lang="en-US" sz="2400" b="1" dirty="0" err="1"/>
              <a:t>bilan</a:t>
            </a:r>
            <a:r>
              <a:rPr lang="en-US" sz="2400" b="1" dirty="0"/>
              <a:t> </a:t>
            </a:r>
            <a:r>
              <a:rPr lang="en-US" sz="2400" b="1" dirty="0" err="1"/>
              <a:t>belgilangan</a:t>
            </a:r>
            <a:r>
              <a:rPr lang="en-US" sz="2400" b="1" dirty="0"/>
              <a:t> </a:t>
            </a:r>
            <a:r>
              <a:rPr lang="en-US" sz="2400" b="1" dirty="0" err="1"/>
              <a:t>burchlarni</a:t>
            </a:r>
            <a:r>
              <a:rPr lang="en-US" sz="2400" b="1" dirty="0"/>
              <a:t> ado </a:t>
            </a:r>
            <a:r>
              <a:rPr lang="en-US" sz="2400" b="1" dirty="0" err="1"/>
              <a:t>etadilar</a:t>
            </a:r>
            <a:r>
              <a:rPr lang="en-US" sz="2400" b="1" dirty="0"/>
              <a:t>.</a:t>
            </a:r>
            <a:endParaRPr lang="ru-RU" sz="24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43" y="4736592"/>
            <a:ext cx="6408713" cy="1676400"/>
          </a:xfrm>
          <a:prstGeom prst="rect">
            <a:avLst/>
          </a:prstGeom>
        </p:spPr>
      </p:pic>
    </p:spTree>
    <p:extLst>
      <p:ext uri="{BB962C8B-B14F-4D97-AF65-F5344CB8AC3E}">
        <p14:creationId xmlns:p14="http://schemas.microsoft.com/office/powerpoint/2010/main" val="50446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76872"/>
            <a:ext cx="8229600" cy="4047728"/>
          </a:xfrm>
        </p:spPr>
        <p:txBody>
          <a:bodyPr/>
          <a:lstStyle/>
          <a:p>
            <a:pPr algn="ctr"/>
            <a:r>
              <a:rPr lang="en-US" sz="3000" b="1" dirty="0" err="1"/>
              <a:t>Har</a:t>
            </a:r>
            <a:r>
              <a:rPr lang="en-US" sz="3000" b="1" dirty="0"/>
              <a:t> </a:t>
            </a:r>
            <a:r>
              <a:rPr lang="en-US" sz="3000" b="1" dirty="0" err="1"/>
              <a:t>kim</a:t>
            </a:r>
            <a:r>
              <a:rPr lang="en-US" sz="3000" b="1" dirty="0"/>
              <a:t> </a:t>
            </a:r>
            <a:r>
              <a:rPr lang="en-US" sz="3000" b="1" dirty="0" err="1"/>
              <a:t>qariganda</a:t>
            </a:r>
            <a:r>
              <a:rPr lang="en-US" sz="3000" b="1" dirty="0"/>
              <a:t>, </a:t>
            </a:r>
            <a:r>
              <a:rPr lang="en-US" sz="3000" b="1" dirty="0" err="1"/>
              <a:t>mehnat</a:t>
            </a:r>
            <a:r>
              <a:rPr lang="en-US" sz="3000" b="1" dirty="0"/>
              <a:t> </a:t>
            </a:r>
            <a:r>
              <a:rPr lang="en-US" sz="3000" b="1" dirty="0" err="1"/>
              <a:t>qobiliyatini</a:t>
            </a:r>
            <a:r>
              <a:rPr lang="en-US" sz="3000" b="1" dirty="0"/>
              <a:t> </a:t>
            </a:r>
            <a:r>
              <a:rPr lang="en-US" sz="3000" b="1" dirty="0" err="1"/>
              <a:t>yo‘qotganda</a:t>
            </a:r>
            <a:r>
              <a:rPr lang="en-US" sz="3000" b="1" dirty="0"/>
              <a:t>, </a:t>
            </a:r>
            <a:r>
              <a:rPr lang="en-US" sz="3000" b="1" dirty="0" err="1"/>
              <a:t>ishsizlikda</a:t>
            </a:r>
            <a:r>
              <a:rPr lang="en-US" sz="3000" b="1" dirty="0"/>
              <a:t>, </a:t>
            </a:r>
            <a:r>
              <a:rPr lang="en-US" sz="3000" b="1" dirty="0" err="1"/>
              <a:t>shuningdek</a:t>
            </a:r>
            <a:r>
              <a:rPr lang="en-US" sz="3000" b="1" dirty="0"/>
              <a:t> </a:t>
            </a:r>
            <a:r>
              <a:rPr lang="en-US" sz="3000" b="1" dirty="0" err="1"/>
              <a:t>boquvchisini</a:t>
            </a:r>
            <a:r>
              <a:rPr lang="en-US" sz="3000" b="1" dirty="0"/>
              <a:t> </a:t>
            </a:r>
            <a:r>
              <a:rPr lang="en-US" sz="3000" b="1" dirty="0" err="1"/>
              <a:t>yo‘qotganda</a:t>
            </a:r>
            <a:r>
              <a:rPr lang="en-US" sz="3000" b="1" dirty="0"/>
              <a:t> </a:t>
            </a:r>
            <a:r>
              <a:rPr lang="en-US" sz="3000" b="1" dirty="0" err="1"/>
              <a:t>va</a:t>
            </a:r>
            <a:r>
              <a:rPr lang="en-US" sz="3000" b="1" dirty="0"/>
              <a:t> </a:t>
            </a:r>
            <a:r>
              <a:rPr lang="en-US" sz="3000" b="1" dirty="0" err="1"/>
              <a:t>qonunda</a:t>
            </a:r>
            <a:r>
              <a:rPr lang="en-US" sz="3000" b="1" dirty="0"/>
              <a:t> </a:t>
            </a:r>
            <a:r>
              <a:rPr lang="en-US" sz="3000" b="1" dirty="0" err="1"/>
              <a:t>nazarda</a:t>
            </a:r>
            <a:r>
              <a:rPr lang="en-US" sz="3000" b="1" dirty="0"/>
              <a:t> </a:t>
            </a:r>
            <a:r>
              <a:rPr lang="en-US" sz="3000" b="1" dirty="0" err="1"/>
              <a:t>tutilgan</a:t>
            </a:r>
            <a:r>
              <a:rPr lang="en-US" sz="3000" b="1" dirty="0"/>
              <a:t> </a:t>
            </a:r>
            <a:r>
              <a:rPr lang="en-US" sz="3000" b="1" dirty="0" err="1"/>
              <a:t>boshqa</a:t>
            </a:r>
            <a:r>
              <a:rPr lang="en-US" sz="3000" b="1" dirty="0"/>
              <a:t> </a:t>
            </a:r>
            <a:r>
              <a:rPr lang="en-US" sz="3000" b="1" dirty="0" err="1"/>
              <a:t>hollarda</a:t>
            </a:r>
            <a:r>
              <a:rPr lang="en-US" sz="3000" b="1" dirty="0"/>
              <a:t> </a:t>
            </a:r>
            <a:r>
              <a:rPr lang="en-US" sz="3000" b="1" dirty="0" err="1"/>
              <a:t>ijtimoiy</a:t>
            </a:r>
            <a:r>
              <a:rPr lang="en-US" sz="3000" b="1" dirty="0"/>
              <a:t> </a:t>
            </a:r>
            <a:r>
              <a:rPr lang="en-US" sz="3000" b="1" dirty="0" err="1"/>
              <a:t>ta’minot</a:t>
            </a:r>
            <a:r>
              <a:rPr lang="en-US" sz="3000" b="1" dirty="0"/>
              <a:t> </a:t>
            </a:r>
            <a:r>
              <a:rPr lang="en-US" sz="3000" b="1" dirty="0" err="1"/>
              <a:t>huquqiga</a:t>
            </a:r>
            <a:r>
              <a:rPr lang="en-US" sz="3000" b="1" dirty="0"/>
              <a:t> </a:t>
            </a:r>
            <a:r>
              <a:rPr lang="en-US" sz="3000" b="1" dirty="0" err="1"/>
              <a:t>ega</a:t>
            </a:r>
            <a:r>
              <a:rPr lang="en-US" sz="3000" b="1" dirty="0"/>
              <a:t>.</a:t>
            </a:r>
            <a:endParaRPr lang="ru-RU" sz="3000" b="1" dirty="0"/>
          </a:p>
        </p:txBody>
      </p:sp>
      <p:sp>
        <p:nvSpPr>
          <p:cNvPr id="4" name="Заголовок 1"/>
          <p:cNvSpPr>
            <a:spLocks noGrp="1"/>
          </p:cNvSpPr>
          <p:nvPr>
            <p:ph type="title"/>
          </p:nvPr>
        </p:nvSpPr>
        <p:spPr>
          <a:xfrm>
            <a:off x="457200" y="1052736"/>
            <a:ext cx="8229600" cy="1152128"/>
          </a:xfrm>
          <a:solidFill>
            <a:schemeClr val="bg2">
              <a:lumMod val="90000"/>
            </a:schemeClr>
          </a:solidFill>
        </p:spPr>
        <p:txBody>
          <a:bodyPr>
            <a:normAutofit/>
          </a:bodyPr>
          <a:lstStyle/>
          <a:p>
            <a:pPr algn="ctr"/>
            <a:r>
              <a:rPr lang="en-US" sz="5400" dirty="0" smtClean="0"/>
              <a:t>46-MODDA</a:t>
            </a:r>
            <a:endParaRPr lang="ru-RU" sz="5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797152"/>
            <a:ext cx="4032448" cy="1781175"/>
          </a:xfrm>
          <a:prstGeom prst="rect">
            <a:avLst/>
          </a:prstGeom>
        </p:spPr>
      </p:pic>
    </p:spTree>
    <p:extLst>
      <p:ext uri="{BB962C8B-B14F-4D97-AF65-F5344CB8AC3E}">
        <p14:creationId xmlns:p14="http://schemas.microsoft.com/office/powerpoint/2010/main" val="16184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348880"/>
            <a:ext cx="8229600" cy="3975720"/>
          </a:xfrm>
        </p:spPr>
        <p:txBody>
          <a:bodyPr/>
          <a:lstStyle/>
          <a:p>
            <a:pPr algn="just"/>
            <a:r>
              <a:rPr lang="en-US" sz="2800" b="1" dirty="0" err="1"/>
              <a:t>Har</a:t>
            </a:r>
            <a:r>
              <a:rPr lang="en-US" sz="2800" b="1" dirty="0"/>
              <a:t> </a:t>
            </a:r>
            <a:r>
              <a:rPr lang="en-US" sz="2800" b="1" dirty="0" err="1"/>
              <a:t>kim</a:t>
            </a:r>
            <a:r>
              <a:rPr lang="en-US" sz="2800" b="1" dirty="0"/>
              <a:t> </a:t>
            </a:r>
            <a:r>
              <a:rPr lang="en-US" sz="2800" b="1" dirty="0" err="1"/>
              <a:t>erkinlik</a:t>
            </a:r>
            <a:r>
              <a:rPr lang="en-US" sz="2800" b="1" dirty="0"/>
              <a:t> </a:t>
            </a:r>
            <a:r>
              <a:rPr lang="en-US" sz="2800" b="1" dirty="0" err="1"/>
              <a:t>va</a:t>
            </a:r>
            <a:r>
              <a:rPr lang="en-US" sz="2800" b="1" dirty="0"/>
              <a:t> </a:t>
            </a:r>
            <a:r>
              <a:rPr lang="en-US" sz="2800" b="1" dirty="0" err="1"/>
              <a:t>shaxsiy</a:t>
            </a:r>
            <a:r>
              <a:rPr lang="en-US" sz="2800" b="1" dirty="0"/>
              <a:t> </a:t>
            </a:r>
            <a:r>
              <a:rPr lang="en-US" sz="2800" b="1" dirty="0" err="1"/>
              <a:t>daxlsizlik</a:t>
            </a:r>
            <a:r>
              <a:rPr lang="en-US" sz="2800" b="1" dirty="0"/>
              <a:t> </a:t>
            </a:r>
            <a:r>
              <a:rPr lang="en-US" sz="2800" b="1" dirty="0" err="1"/>
              <a:t>huquqiga</a:t>
            </a:r>
            <a:r>
              <a:rPr lang="en-US" sz="2800" b="1" dirty="0"/>
              <a:t> </a:t>
            </a:r>
            <a:r>
              <a:rPr lang="en-US" sz="2800" b="1" dirty="0" err="1"/>
              <a:t>ega</a:t>
            </a:r>
            <a:r>
              <a:rPr lang="en-US" sz="2800" b="1" dirty="0"/>
              <a:t>.</a:t>
            </a:r>
          </a:p>
          <a:p>
            <a:pPr algn="just"/>
            <a:r>
              <a:rPr lang="en-US" sz="2800" b="1" dirty="0" err="1"/>
              <a:t>Hech</a:t>
            </a:r>
            <a:r>
              <a:rPr lang="en-US" sz="2800" b="1" dirty="0"/>
              <a:t> </a:t>
            </a:r>
            <a:r>
              <a:rPr lang="en-US" sz="2800" b="1" dirty="0" err="1"/>
              <a:t>kim</a:t>
            </a:r>
            <a:r>
              <a:rPr lang="en-US" sz="2800" b="1" dirty="0"/>
              <a:t> </a:t>
            </a:r>
            <a:r>
              <a:rPr lang="en-US" sz="2800" b="1" dirty="0" err="1"/>
              <a:t>qonunga</a:t>
            </a:r>
            <a:r>
              <a:rPr lang="en-US" sz="2800" b="1" dirty="0"/>
              <a:t> </a:t>
            </a:r>
            <a:r>
              <a:rPr lang="en-US" sz="2800" b="1" dirty="0" err="1"/>
              <a:t>asoslanmagan</a:t>
            </a:r>
            <a:r>
              <a:rPr lang="en-US" sz="2800" b="1" dirty="0"/>
              <a:t> </a:t>
            </a:r>
            <a:r>
              <a:rPr lang="en-US" sz="2800" b="1" dirty="0" err="1"/>
              <a:t>holda</a:t>
            </a:r>
            <a:r>
              <a:rPr lang="en-US" sz="2800" b="1" dirty="0"/>
              <a:t> </a:t>
            </a:r>
            <a:r>
              <a:rPr lang="en-US" sz="2800" b="1" dirty="0" err="1"/>
              <a:t>hibsga</a:t>
            </a:r>
            <a:r>
              <a:rPr lang="en-US" sz="2800" b="1" dirty="0"/>
              <a:t> </a:t>
            </a:r>
            <a:r>
              <a:rPr lang="en-US" sz="2800" b="1" dirty="0" err="1"/>
              <a:t>olinishi</a:t>
            </a:r>
            <a:r>
              <a:rPr lang="en-US" sz="2800" b="1" dirty="0"/>
              <a:t>, </a:t>
            </a:r>
            <a:r>
              <a:rPr lang="en-US" sz="2800" b="1" dirty="0" err="1"/>
              <a:t>ushlab</a:t>
            </a:r>
            <a:r>
              <a:rPr lang="en-US" sz="2800" b="1" dirty="0"/>
              <a:t> </a:t>
            </a:r>
            <a:r>
              <a:rPr lang="en-US" sz="2800" b="1" dirty="0" err="1"/>
              <a:t>turilishi</a:t>
            </a:r>
            <a:r>
              <a:rPr lang="en-US" sz="2800" b="1" dirty="0"/>
              <a:t>, </a:t>
            </a:r>
            <a:r>
              <a:rPr lang="en-US" sz="2800" b="1" dirty="0" err="1"/>
              <a:t>qamoqqa</a:t>
            </a:r>
            <a:r>
              <a:rPr lang="en-US" sz="2800" b="1" dirty="0"/>
              <a:t> </a:t>
            </a:r>
            <a:r>
              <a:rPr lang="en-US" sz="2800" b="1" dirty="0" err="1"/>
              <a:t>olinishi</a:t>
            </a:r>
            <a:r>
              <a:rPr lang="en-US" sz="2800" b="1" dirty="0"/>
              <a:t>, </a:t>
            </a:r>
            <a:r>
              <a:rPr lang="en-US" sz="2800" b="1" dirty="0" err="1"/>
              <a:t>qamoqda</a:t>
            </a:r>
            <a:r>
              <a:rPr lang="en-US" sz="2800" b="1" dirty="0"/>
              <a:t> </a:t>
            </a:r>
            <a:r>
              <a:rPr lang="en-US" sz="2800" b="1" dirty="0" err="1"/>
              <a:t>saqlanishi</a:t>
            </a:r>
            <a:r>
              <a:rPr lang="en-US" sz="2800" b="1" dirty="0"/>
              <a:t> </a:t>
            </a:r>
            <a:r>
              <a:rPr lang="en-US" sz="2800" b="1" dirty="0" err="1"/>
              <a:t>yoki</a:t>
            </a:r>
            <a:r>
              <a:rPr lang="en-US" sz="2800" b="1" dirty="0"/>
              <a:t> </a:t>
            </a:r>
            <a:r>
              <a:rPr lang="en-US" sz="2800" b="1" dirty="0" err="1"/>
              <a:t>uning</a:t>
            </a:r>
            <a:r>
              <a:rPr lang="en-US" sz="2800" b="1" dirty="0"/>
              <a:t> </a:t>
            </a:r>
            <a:r>
              <a:rPr lang="en-US" sz="2800" b="1" dirty="0" err="1"/>
              <a:t>ozodligi</a:t>
            </a:r>
            <a:r>
              <a:rPr lang="en-US" sz="2800" b="1" dirty="0"/>
              <a:t> </a:t>
            </a:r>
            <a:r>
              <a:rPr lang="en-US" sz="2800" b="1" dirty="0" err="1"/>
              <a:t>boshqacha</a:t>
            </a:r>
            <a:r>
              <a:rPr lang="en-US" sz="2800" b="1" dirty="0"/>
              <a:t> </a:t>
            </a:r>
            <a:r>
              <a:rPr lang="en-US" sz="2800" b="1" dirty="0" err="1"/>
              <a:t>tarzda</a:t>
            </a:r>
            <a:r>
              <a:rPr lang="en-US" sz="2800" b="1" dirty="0"/>
              <a:t> </a:t>
            </a:r>
            <a:r>
              <a:rPr lang="en-US" sz="2800" b="1" dirty="0" err="1"/>
              <a:t>cheklanishi</a:t>
            </a:r>
            <a:r>
              <a:rPr lang="en-US" sz="2800" b="1" dirty="0"/>
              <a:t> </a:t>
            </a:r>
            <a:r>
              <a:rPr lang="en-US" sz="2800" b="1" dirty="0" err="1"/>
              <a:t>mumkin</a:t>
            </a:r>
            <a:r>
              <a:rPr lang="en-US" sz="2800" b="1" dirty="0"/>
              <a:t> </a:t>
            </a:r>
            <a:r>
              <a:rPr lang="en-US" sz="2800" b="1" dirty="0" err="1"/>
              <a:t>emas</a:t>
            </a:r>
            <a:r>
              <a:rPr lang="en-US" b="1" dirty="0"/>
              <a:t>.</a:t>
            </a:r>
            <a:endParaRPr lang="ru-RU" b="1" dirty="0"/>
          </a:p>
        </p:txBody>
      </p:sp>
      <p:sp>
        <p:nvSpPr>
          <p:cNvPr id="5" name="Заголовок 1"/>
          <p:cNvSpPr>
            <a:spLocks noGrp="1"/>
          </p:cNvSpPr>
          <p:nvPr>
            <p:ph type="title"/>
          </p:nvPr>
        </p:nvSpPr>
        <p:spPr>
          <a:xfrm>
            <a:off x="457200" y="980728"/>
            <a:ext cx="8229600" cy="1143000"/>
          </a:xfrm>
          <a:solidFill>
            <a:schemeClr val="bg2">
              <a:lumMod val="90000"/>
            </a:schemeClr>
          </a:solidFill>
        </p:spPr>
        <p:txBody>
          <a:bodyPr>
            <a:normAutofit/>
          </a:bodyPr>
          <a:lstStyle/>
          <a:p>
            <a:pPr algn="ctr"/>
            <a:r>
              <a:rPr lang="en-US" sz="5400" dirty="0" smtClean="0"/>
              <a:t>27-MODDA</a:t>
            </a:r>
            <a:endParaRPr lang="ru-RU" sz="54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5085581"/>
            <a:ext cx="3600400" cy="1743075"/>
          </a:xfrm>
          <a:prstGeom prst="rect">
            <a:avLst/>
          </a:prstGeom>
        </p:spPr>
      </p:pic>
    </p:spTree>
    <p:extLst>
      <p:ext uri="{BB962C8B-B14F-4D97-AF65-F5344CB8AC3E}">
        <p14:creationId xmlns:p14="http://schemas.microsoft.com/office/powerpoint/2010/main" val="21836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solidFill>
                  <a:schemeClr val="tx1"/>
                </a:solidFill>
              </a:rPr>
              <a:t>53</a:t>
            </a:r>
            <a:r>
              <a:rPr lang="en-US" b="1" dirty="0" smtClean="0">
                <a:solidFill>
                  <a:schemeClr val="tx1"/>
                </a:solidFill>
              </a:rPr>
              <a:t>-MODDA</a:t>
            </a:r>
            <a:endParaRPr lang="ru-RU" b="1" dirty="0">
              <a:solidFill>
                <a:schemeClr val="tx1"/>
              </a:solidFill>
            </a:endParaRPr>
          </a:p>
        </p:txBody>
      </p:sp>
      <p:sp>
        <p:nvSpPr>
          <p:cNvPr id="3" name="Объект 2"/>
          <p:cNvSpPr>
            <a:spLocks noGrp="1"/>
          </p:cNvSpPr>
          <p:nvPr>
            <p:ph idx="1"/>
          </p:nvPr>
        </p:nvSpPr>
        <p:spPr/>
        <p:txBody>
          <a:bodyPr>
            <a:normAutofit/>
          </a:bodyPr>
          <a:lstStyle/>
          <a:p>
            <a:pPr algn="ctr"/>
            <a:r>
              <a:rPr lang="en-US" sz="3200" b="1" dirty="0" smtClean="0"/>
              <a:t>HAR KIMGA </a:t>
            </a:r>
            <a:r>
              <a:rPr lang="en-US" sz="3200" b="1" dirty="0" smtClean="0"/>
              <a:t>ILMIY VA TEXNIKAVIY IJOD ERKINLIGI MADANIYAT </a:t>
            </a:r>
            <a:r>
              <a:rPr lang="en-US" sz="3200" b="1" dirty="0" smtClean="0"/>
              <a:t>YUTUQLARIDAN </a:t>
            </a:r>
            <a:r>
              <a:rPr lang="en-US" sz="3200" b="1" dirty="0" smtClean="0"/>
              <a:t>FOYDALANISH HUQUQI KAFOLATLANADI.DAVLAT JAMIYATNING MADANIY ILMIY VA TEXNIKAVIY G’AMXO’RLIK QILADI </a:t>
            </a:r>
            <a:endParaRPr lang="ru-RU" sz="32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359" y="5010150"/>
            <a:ext cx="2667000" cy="17145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943" y="5010150"/>
            <a:ext cx="2466975" cy="1714500"/>
          </a:xfrm>
          <a:prstGeom prst="rect">
            <a:avLst/>
          </a:prstGeom>
        </p:spPr>
      </p:pic>
    </p:spTree>
    <p:extLst>
      <p:ext uri="{BB962C8B-B14F-4D97-AF65-F5344CB8AC3E}">
        <p14:creationId xmlns:p14="http://schemas.microsoft.com/office/powerpoint/2010/main" val="18645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grpId="0" nodeType="clickEffect">
                                  <p:stCondLst>
                                    <p:cond delay="0"/>
                                  </p:stCondLst>
                                  <p:iterate type="lt">
                                    <p:tmPct val="4000"/>
                                  </p:iterate>
                                  <p:childTnLst>
                                    <p:set>
                                      <p:cBhvr override="childStyle">
                                        <p:cTn id="14" dur="500" fill="hold"/>
                                        <p:tgtEl>
                                          <p:spTgt spid="2"/>
                                        </p:tgtEl>
                                        <p:attrNameLst>
                                          <p:attrName>style.color</p:attrName>
                                        </p:attrNameLst>
                                      </p:cBhvr>
                                      <p:to>
                                        <p:clrVal>
                                          <a:schemeClr val="accent2"/>
                                        </p:clrVal>
                                      </p:to>
                                    </p:set>
                                    <p:set>
                                      <p:cBhvr>
                                        <p:cTn id="15" dur="500" fill="hold"/>
                                        <p:tgtEl>
                                          <p:spTgt spid="2"/>
                                        </p:tgtEl>
                                        <p:attrNameLst>
                                          <p:attrName>fillcolor</p:attrName>
                                        </p:attrNameLst>
                                      </p:cBhvr>
                                      <p:to>
                                        <p:clrVal>
                                          <a:schemeClr val="accent2"/>
                                        </p:clrVal>
                                      </p:to>
                                    </p:set>
                                    <p:set>
                                      <p:cBhvr>
                                        <p:cTn id="16"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975550"/>
            <a:ext cx="6347048" cy="1085298"/>
          </a:xfrm>
        </p:spPr>
        <p:txBody>
          <a:bodyPr/>
          <a:lstStyle/>
          <a:p>
            <a:pPr algn="ctr"/>
            <a:r>
              <a:rPr lang="en-US" b="1" dirty="0" smtClean="0">
                <a:solidFill>
                  <a:schemeClr val="tx1"/>
                </a:solidFill>
              </a:rPr>
              <a:t>SIYOSIY HUQUQLAR</a:t>
            </a:r>
            <a:endParaRPr lang="ru-RU" b="1" dirty="0">
              <a:solidFill>
                <a:schemeClr val="tx1"/>
              </a:solidFill>
            </a:endParaRPr>
          </a:p>
        </p:txBody>
      </p:sp>
      <p:sp>
        <p:nvSpPr>
          <p:cNvPr id="3" name="Объект 2"/>
          <p:cNvSpPr>
            <a:spLocks noGrp="1"/>
          </p:cNvSpPr>
          <p:nvPr>
            <p:ph idx="1"/>
          </p:nvPr>
        </p:nvSpPr>
        <p:spPr>
          <a:xfrm>
            <a:off x="457200" y="2447162"/>
            <a:ext cx="8229600" cy="3877437"/>
          </a:xfrm>
        </p:spPr>
        <p:txBody>
          <a:bodyPr/>
          <a:lstStyle/>
          <a:p>
            <a:pPr marL="0" indent="0" algn="ctr">
              <a:buNone/>
            </a:pPr>
            <a:endParaRPr lang="en-US" b="1" dirty="0" smtClean="0"/>
          </a:p>
          <a:p>
            <a:pPr algn="just"/>
            <a:r>
              <a:rPr lang="en-US" sz="2500" b="1" dirty="0" smtClean="0"/>
              <a:t>40-modda.Har </a:t>
            </a:r>
            <a:r>
              <a:rPr lang="en-US" sz="2500" b="1" dirty="0" err="1"/>
              <a:t>kim</a:t>
            </a:r>
            <a:r>
              <a:rPr lang="en-US" sz="2500" b="1" dirty="0"/>
              <a:t> </a:t>
            </a:r>
            <a:r>
              <a:rPr lang="en-US" sz="2500" b="1" dirty="0" err="1"/>
              <a:t>bevosita</a:t>
            </a:r>
            <a:r>
              <a:rPr lang="en-US" sz="2500" b="1" dirty="0"/>
              <a:t> </a:t>
            </a:r>
            <a:r>
              <a:rPr lang="en-US" sz="2500" b="1" dirty="0" err="1"/>
              <a:t>o‘zi</a:t>
            </a:r>
            <a:r>
              <a:rPr lang="en-US" sz="2500" b="1" dirty="0"/>
              <a:t> </a:t>
            </a:r>
            <a:r>
              <a:rPr lang="en-US" sz="2500" b="1" dirty="0" err="1"/>
              <a:t>va</a:t>
            </a:r>
            <a:r>
              <a:rPr lang="en-US" sz="2500" b="1" dirty="0"/>
              <a:t> </a:t>
            </a:r>
            <a:r>
              <a:rPr lang="en-US" sz="2500" b="1" dirty="0" err="1"/>
              <a:t>boshqalar</a:t>
            </a:r>
            <a:r>
              <a:rPr lang="en-US" sz="2500" b="1" dirty="0"/>
              <a:t> </a:t>
            </a:r>
            <a:r>
              <a:rPr lang="en-US" sz="2500" b="1" dirty="0" err="1"/>
              <a:t>bilan</a:t>
            </a:r>
            <a:r>
              <a:rPr lang="en-US" sz="2500" b="1" dirty="0"/>
              <a:t> </a:t>
            </a:r>
            <a:r>
              <a:rPr lang="en-US" sz="2500" b="1" dirty="0" err="1"/>
              <a:t>birgalikda</a:t>
            </a:r>
            <a:r>
              <a:rPr lang="en-US" sz="2500" b="1" dirty="0"/>
              <a:t> </a:t>
            </a:r>
            <a:r>
              <a:rPr lang="en-US" sz="2500" b="1" dirty="0" err="1"/>
              <a:t>davlat</a:t>
            </a:r>
            <a:r>
              <a:rPr lang="en-US" sz="2500" b="1" dirty="0"/>
              <a:t> </a:t>
            </a:r>
            <a:r>
              <a:rPr lang="en-US" sz="2500" b="1" dirty="0" err="1"/>
              <a:t>organlariga</a:t>
            </a:r>
            <a:r>
              <a:rPr lang="en-US" sz="2500" b="1" dirty="0"/>
              <a:t> </a:t>
            </a:r>
            <a:r>
              <a:rPr lang="en-US" sz="2500" b="1" dirty="0" err="1"/>
              <a:t>hamda</a:t>
            </a:r>
            <a:r>
              <a:rPr lang="en-US" sz="2500" b="1" dirty="0"/>
              <a:t> </a:t>
            </a:r>
            <a:r>
              <a:rPr lang="en-US" sz="2500" b="1" dirty="0" err="1"/>
              <a:t>tashkilotlariga</a:t>
            </a:r>
            <a:r>
              <a:rPr lang="en-US" sz="2500" b="1" dirty="0"/>
              <a:t>, </a:t>
            </a:r>
            <a:r>
              <a:rPr lang="en-US" sz="2500" b="1" dirty="0" err="1"/>
              <a:t>fuqarolarning</a:t>
            </a:r>
            <a:r>
              <a:rPr lang="en-US" sz="2500" b="1" dirty="0"/>
              <a:t> </a:t>
            </a:r>
            <a:r>
              <a:rPr lang="en-US" sz="2500" b="1" dirty="0" err="1"/>
              <a:t>o‘zini</a:t>
            </a:r>
            <a:r>
              <a:rPr lang="en-US" sz="2500" b="1" dirty="0"/>
              <a:t> </a:t>
            </a:r>
            <a:r>
              <a:rPr lang="en-US" sz="2500" b="1" dirty="0" err="1"/>
              <a:t>o‘zi</a:t>
            </a:r>
            <a:r>
              <a:rPr lang="en-US" sz="2500" b="1" dirty="0"/>
              <a:t> </a:t>
            </a:r>
            <a:r>
              <a:rPr lang="en-US" sz="2500" b="1" dirty="0" err="1"/>
              <a:t>boshqarish</a:t>
            </a:r>
            <a:r>
              <a:rPr lang="en-US" sz="2500" b="1" dirty="0"/>
              <a:t> </a:t>
            </a:r>
            <a:r>
              <a:rPr lang="en-US" sz="2500" b="1" dirty="0" err="1"/>
              <a:t>organlariga</a:t>
            </a:r>
            <a:r>
              <a:rPr lang="en-US" sz="2500" b="1" dirty="0"/>
              <a:t>, </a:t>
            </a:r>
            <a:r>
              <a:rPr lang="en-US" sz="2500" b="1" dirty="0" err="1"/>
              <a:t>mansabdor</a:t>
            </a:r>
            <a:r>
              <a:rPr lang="en-US" sz="2500" b="1" dirty="0"/>
              <a:t> </a:t>
            </a:r>
            <a:r>
              <a:rPr lang="en-US" sz="2500" b="1" dirty="0" err="1"/>
              <a:t>shaxslarga</a:t>
            </a:r>
            <a:r>
              <a:rPr lang="en-US" sz="2500" b="1" dirty="0"/>
              <a:t> </a:t>
            </a:r>
            <a:r>
              <a:rPr lang="en-US" sz="2500" b="1" dirty="0" err="1"/>
              <a:t>yoki</a:t>
            </a:r>
            <a:r>
              <a:rPr lang="en-US" sz="2500" b="1" dirty="0"/>
              <a:t> </a:t>
            </a:r>
            <a:r>
              <a:rPr lang="en-US" sz="2500" b="1" dirty="0" err="1"/>
              <a:t>xalq</a:t>
            </a:r>
            <a:r>
              <a:rPr lang="en-US" sz="2500" b="1" dirty="0"/>
              <a:t> </a:t>
            </a:r>
            <a:r>
              <a:rPr lang="en-US" sz="2500" b="1" dirty="0" err="1"/>
              <a:t>vakillariga</a:t>
            </a:r>
            <a:r>
              <a:rPr lang="en-US" sz="2500" b="1" dirty="0"/>
              <a:t> </a:t>
            </a:r>
            <a:r>
              <a:rPr lang="en-US" sz="2500" b="1" dirty="0" err="1"/>
              <a:t>arizalar</a:t>
            </a:r>
            <a:r>
              <a:rPr lang="en-US" sz="2500" b="1" dirty="0"/>
              <a:t>, </a:t>
            </a:r>
            <a:r>
              <a:rPr lang="en-US" sz="2500" b="1" dirty="0" err="1"/>
              <a:t>takliflar</a:t>
            </a:r>
            <a:r>
              <a:rPr lang="en-US" sz="2500" b="1" dirty="0"/>
              <a:t> </a:t>
            </a:r>
            <a:r>
              <a:rPr lang="en-US" sz="2500" b="1" dirty="0" err="1"/>
              <a:t>va</a:t>
            </a:r>
            <a:r>
              <a:rPr lang="en-US" sz="2500" b="1" dirty="0"/>
              <a:t> </a:t>
            </a:r>
            <a:r>
              <a:rPr lang="en-US" sz="2500" b="1" dirty="0" err="1"/>
              <a:t>shikoyatlar</a:t>
            </a:r>
            <a:r>
              <a:rPr lang="en-US" sz="2500" b="1" dirty="0"/>
              <a:t> </a:t>
            </a:r>
            <a:r>
              <a:rPr lang="en-US" sz="2500" b="1" dirty="0" err="1"/>
              <a:t>bilan</a:t>
            </a:r>
            <a:r>
              <a:rPr lang="en-US" sz="2500" b="1" dirty="0"/>
              <a:t> </a:t>
            </a:r>
            <a:r>
              <a:rPr lang="en-US" sz="2500" b="1" dirty="0" err="1"/>
              <a:t>murojaat</a:t>
            </a:r>
            <a:r>
              <a:rPr lang="en-US" sz="2500" b="1" dirty="0"/>
              <a:t> </a:t>
            </a:r>
            <a:r>
              <a:rPr lang="en-US" sz="2500" b="1" dirty="0" err="1"/>
              <a:t>qilish</a:t>
            </a:r>
            <a:r>
              <a:rPr lang="en-US" sz="2500" b="1" dirty="0"/>
              <a:t> </a:t>
            </a:r>
            <a:r>
              <a:rPr lang="en-US" sz="2500" b="1" dirty="0" err="1"/>
              <a:t>huquqiga</a:t>
            </a:r>
            <a:r>
              <a:rPr lang="en-US" sz="2500" b="1" dirty="0"/>
              <a:t> </a:t>
            </a:r>
            <a:r>
              <a:rPr lang="en-US" sz="2500" b="1" dirty="0" err="1"/>
              <a:t>ega</a:t>
            </a:r>
            <a:r>
              <a:rPr lang="en-US" sz="2500" b="1" dirty="0"/>
              <a:t>.</a:t>
            </a:r>
          </a:p>
          <a:p>
            <a:pPr algn="just"/>
            <a:r>
              <a:rPr lang="en-US" sz="2500" b="1" dirty="0" err="1"/>
              <a:t>Arizalar</a:t>
            </a:r>
            <a:r>
              <a:rPr lang="en-US" sz="2500" b="1" dirty="0"/>
              <a:t>, </a:t>
            </a:r>
            <a:r>
              <a:rPr lang="en-US" sz="2500" b="1" dirty="0" err="1"/>
              <a:t>takliflar</a:t>
            </a:r>
            <a:r>
              <a:rPr lang="en-US" sz="2500" b="1" dirty="0"/>
              <a:t> </a:t>
            </a:r>
            <a:r>
              <a:rPr lang="en-US" sz="2500" b="1" dirty="0" err="1"/>
              <a:t>va</a:t>
            </a:r>
            <a:r>
              <a:rPr lang="en-US" sz="2500" b="1" dirty="0"/>
              <a:t> </a:t>
            </a:r>
            <a:r>
              <a:rPr lang="en-US" sz="2500" b="1" dirty="0" err="1"/>
              <a:t>shikoyatlar</a:t>
            </a:r>
            <a:r>
              <a:rPr lang="en-US" sz="2500" b="1" dirty="0"/>
              <a:t> </a:t>
            </a:r>
            <a:r>
              <a:rPr lang="en-US" sz="2500" b="1" dirty="0" err="1"/>
              <a:t>qonunda</a:t>
            </a:r>
            <a:r>
              <a:rPr lang="en-US" sz="2500" b="1" dirty="0"/>
              <a:t> </a:t>
            </a:r>
            <a:r>
              <a:rPr lang="en-US" sz="2500" b="1" dirty="0" err="1"/>
              <a:t>belgilangan</a:t>
            </a:r>
            <a:r>
              <a:rPr lang="en-US" sz="2500" b="1" dirty="0"/>
              <a:t> </a:t>
            </a:r>
            <a:r>
              <a:rPr lang="en-US" sz="2500" b="1" dirty="0" err="1"/>
              <a:t>tartibda</a:t>
            </a:r>
            <a:r>
              <a:rPr lang="en-US" sz="2500" b="1" dirty="0"/>
              <a:t> </a:t>
            </a:r>
            <a:r>
              <a:rPr lang="en-US" sz="2500" b="1" dirty="0" err="1"/>
              <a:t>va</a:t>
            </a:r>
            <a:r>
              <a:rPr lang="en-US" sz="2500" b="1" dirty="0"/>
              <a:t> </a:t>
            </a:r>
            <a:r>
              <a:rPr lang="en-US" sz="2500" b="1" dirty="0" err="1"/>
              <a:t>muddatlarda</a:t>
            </a:r>
            <a:r>
              <a:rPr lang="en-US" sz="2500" b="1" dirty="0"/>
              <a:t> </a:t>
            </a:r>
            <a:r>
              <a:rPr lang="en-US" sz="2500" b="1" dirty="0" err="1"/>
              <a:t>ko‘rib</a:t>
            </a:r>
            <a:r>
              <a:rPr lang="en-US" sz="2500" b="1" dirty="0"/>
              <a:t> </a:t>
            </a:r>
            <a:r>
              <a:rPr lang="en-US" sz="2500" b="1" dirty="0" err="1"/>
              <a:t>chiqilishi</a:t>
            </a:r>
            <a:r>
              <a:rPr lang="en-US" sz="2500" b="1" dirty="0"/>
              <a:t> </a:t>
            </a:r>
            <a:r>
              <a:rPr lang="en-US" sz="2500" b="1" dirty="0" err="1"/>
              <a:t>shart</a:t>
            </a:r>
            <a:r>
              <a:rPr lang="en-US" sz="2500" b="1" dirty="0"/>
              <a:t>.</a:t>
            </a:r>
            <a:endParaRPr lang="en-US" sz="2500" b="1"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75550"/>
            <a:ext cx="2619375" cy="1743075"/>
          </a:xfrm>
          <a:prstGeom prst="rect">
            <a:avLst/>
          </a:prstGeom>
        </p:spPr>
      </p:pic>
    </p:spTree>
    <p:extLst>
      <p:ext uri="{BB962C8B-B14F-4D97-AF65-F5344CB8AC3E}">
        <p14:creationId xmlns:p14="http://schemas.microsoft.com/office/powerpoint/2010/main" val="81011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ormAutofit fontScale="90000"/>
          </a:bodyPr>
          <a:lstStyle/>
          <a:p>
            <a:pPr algn="ctr"/>
            <a:r>
              <a:rPr lang="en-US" sz="5400" b="1" dirty="0" smtClean="0">
                <a:solidFill>
                  <a:schemeClr val="tx1"/>
                </a:solidFill>
              </a:rPr>
              <a:t>50</a:t>
            </a:r>
            <a:r>
              <a:rPr lang="en-US" sz="5400" b="1" dirty="0" smtClean="0">
                <a:solidFill>
                  <a:schemeClr val="tx1"/>
                </a:solidFill>
              </a:rPr>
              <a:t>-MODDA </a:t>
            </a:r>
            <a:endParaRPr lang="ru-RU" sz="5400" b="1" dirty="0">
              <a:solidFill>
                <a:schemeClr val="tx1"/>
              </a:solidFill>
            </a:endParaRPr>
          </a:p>
        </p:txBody>
      </p:sp>
      <p:sp>
        <p:nvSpPr>
          <p:cNvPr id="3" name="Объект 2"/>
          <p:cNvSpPr>
            <a:spLocks noGrp="1"/>
          </p:cNvSpPr>
          <p:nvPr>
            <p:ph idx="1"/>
          </p:nvPr>
        </p:nvSpPr>
        <p:spPr>
          <a:xfrm>
            <a:off x="457200" y="1556792"/>
            <a:ext cx="8229600" cy="4464496"/>
          </a:xfrm>
        </p:spPr>
        <p:txBody>
          <a:bodyPr>
            <a:normAutofit/>
          </a:bodyPr>
          <a:lstStyle/>
          <a:p>
            <a:pPr algn="ctr"/>
            <a:r>
              <a:rPr lang="en-US" sz="2800" b="1" dirty="0" err="1" smtClean="0"/>
              <a:t>Har</a:t>
            </a:r>
            <a:r>
              <a:rPr lang="en-US" sz="2800" b="1" dirty="0" smtClean="0"/>
              <a:t> </a:t>
            </a:r>
            <a:r>
              <a:rPr lang="en-US" sz="2800" b="1" dirty="0" err="1"/>
              <a:t>kim</a:t>
            </a:r>
            <a:r>
              <a:rPr lang="en-US" sz="2800" b="1" dirty="0"/>
              <a:t> </a:t>
            </a:r>
            <a:r>
              <a:rPr lang="en-US" sz="2800" b="1" dirty="0" err="1"/>
              <a:t>ta’lim</a:t>
            </a:r>
            <a:r>
              <a:rPr lang="en-US" sz="2800" b="1" dirty="0"/>
              <a:t> </a:t>
            </a:r>
            <a:r>
              <a:rPr lang="en-US" sz="2800" b="1" dirty="0" err="1"/>
              <a:t>olish</a:t>
            </a:r>
            <a:r>
              <a:rPr lang="en-US" sz="2800" b="1" dirty="0"/>
              <a:t> </a:t>
            </a:r>
            <a:r>
              <a:rPr lang="en-US" sz="2800" b="1" dirty="0" err="1"/>
              <a:t>huquqiga</a:t>
            </a:r>
            <a:r>
              <a:rPr lang="en-US" sz="2800" b="1" dirty="0"/>
              <a:t> </a:t>
            </a:r>
            <a:r>
              <a:rPr lang="en-US" sz="2800" b="1" dirty="0" err="1"/>
              <a:t>ega</a:t>
            </a:r>
            <a:r>
              <a:rPr lang="en-US" sz="2800" b="1" dirty="0"/>
              <a:t>.</a:t>
            </a:r>
          </a:p>
          <a:p>
            <a:pPr algn="ctr"/>
            <a:r>
              <a:rPr lang="en-US" sz="2800" b="1" dirty="0" err="1"/>
              <a:t>Davlat</a:t>
            </a:r>
            <a:r>
              <a:rPr lang="en-US" sz="2800" b="1" dirty="0"/>
              <a:t> </a:t>
            </a:r>
            <a:r>
              <a:rPr lang="en-US" sz="2800" b="1" dirty="0" err="1"/>
              <a:t>uzluksiz</a:t>
            </a:r>
            <a:r>
              <a:rPr lang="en-US" sz="2800" b="1" dirty="0"/>
              <a:t> </a:t>
            </a:r>
            <a:r>
              <a:rPr lang="en-US" sz="2800" b="1" dirty="0" err="1"/>
              <a:t>ta’lim</a:t>
            </a:r>
            <a:r>
              <a:rPr lang="en-US" sz="2800" b="1" dirty="0"/>
              <a:t> </a:t>
            </a:r>
            <a:r>
              <a:rPr lang="en-US" sz="2800" b="1" dirty="0" err="1"/>
              <a:t>tizimi</a:t>
            </a:r>
            <a:r>
              <a:rPr lang="en-US" sz="2800" b="1" dirty="0"/>
              <a:t>, </a:t>
            </a:r>
            <a:r>
              <a:rPr lang="en-US" sz="2800" b="1" dirty="0" err="1"/>
              <a:t>uning</a:t>
            </a:r>
            <a:r>
              <a:rPr lang="en-US" sz="2800" b="1" dirty="0"/>
              <a:t> </a:t>
            </a:r>
            <a:r>
              <a:rPr lang="en-US" sz="2800" b="1" dirty="0" err="1"/>
              <a:t>har</a:t>
            </a:r>
            <a:r>
              <a:rPr lang="en-US" sz="2800" b="1" dirty="0"/>
              <a:t> </a:t>
            </a:r>
            <a:r>
              <a:rPr lang="en-US" sz="2800" b="1" dirty="0" err="1"/>
              <a:t>xil</a:t>
            </a:r>
            <a:r>
              <a:rPr lang="en-US" sz="2800" b="1" dirty="0"/>
              <a:t> </a:t>
            </a:r>
            <a:r>
              <a:rPr lang="en-US" sz="2800" b="1" dirty="0" err="1"/>
              <a:t>turlari</a:t>
            </a:r>
            <a:r>
              <a:rPr lang="en-US" sz="2800" b="1" dirty="0"/>
              <a:t> </a:t>
            </a:r>
            <a:r>
              <a:rPr lang="en-US" sz="2800" b="1" dirty="0" err="1"/>
              <a:t>va</a:t>
            </a:r>
            <a:r>
              <a:rPr lang="en-US" sz="2800" b="1" dirty="0"/>
              <a:t> </a:t>
            </a:r>
            <a:r>
              <a:rPr lang="en-US" sz="2800" b="1" dirty="0" err="1"/>
              <a:t>shakllari</a:t>
            </a:r>
            <a:r>
              <a:rPr lang="en-US" sz="2800" b="1" dirty="0"/>
              <a:t>, </a:t>
            </a:r>
            <a:r>
              <a:rPr lang="en-US" sz="2800" b="1" dirty="0" err="1"/>
              <a:t>davlat</a:t>
            </a:r>
            <a:r>
              <a:rPr lang="en-US" sz="2800" b="1" dirty="0"/>
              <a:t> </a:t>
            </a:r>
            <a:r>
              <a:rPr lang="en-US" sz="2800" b="1" dirty="0" err="1"/>
              <a:t>va</a:t>
            </a:r>
            <a:r>
              <a:rPr lang="en-US" sz="2800" b="1" dirty="0"/>
              <a:t> </a:t>
            </a:r>
            <a:r>
              <a:rPr lang="en-US" sz="2800" b="1" dirty="0" err="1"/>
              <a:t>nodavlat</a:t>
            </a:r>
            <a:r>
              <a:rPr lang="en-US" sz="2800" b="1" dirty="0"/>
              <a:t> </a:t>
            </a:r>
            <a:r>
              <a:rPr lang="en-US" sz="2800" b="1" dirty="0" err="1"/>
              <a:t>ta’lim</a:t>
            </a:r>
            <a:r>
              <a:rPr lang="en-US" sz="2800" b="1" dirty="0"/>
              <a:t> </a:t>
            </a:r>
            <a:r>
              <a:rPr lang="en-US" sz="2800" b="1" dirty="0" err="1"/>
              <a:t>tashkilotlari</a:t>
            </a:r>
            <a:r>
              <a:rPr lang="en-US" sz="2800" b="1" dirty="0"/>
              <a:t> </a:t>
            </a:r>
            <a:r>
              <a:rPr lang="en-US" sz="2800" b="1" dirty="0" err="1"/>
              <a:t>rivojlanishini</a:t>
            </a:r>
            <a:r>
              <a:rPr lang="en-US" sz="2800" b="1" dirty="0"/>
              <a:t> </a:t>
            </a:r>
            <a:r>
              <a:rPr lang="en-US" sz="2800" b="1" dirty="0" err="1"/>
              <a:t>ta’minlaydi</a:t>
            </a:r>
            <a:r>
              <a:rPr lang="en-US" sz="2800" b="1" dirty="0"/>
              <a:t>.</a:t>
            </a:r>
          </a:p>
          <a:p>
            <a:pPr algn="ctr"/>
            <a:r>
              <a:rPr lang="en-US" sz="2800" b="1" dirty="0" err="1"/>
              <a:t>Davlat</a:t>
            </a:r>
            <a:r>
              <a:rPr lang="en-US" sz="2800" b="1" dirty="0"/>
              <a:t> </a:t>
            </a:r>
            <a:r>
              <a:rPr lang="en-US" sz="2800" b="1" dirty="0" err="1"/>
              <a:t>maktabgacha</a:t>
            </a:r>
            <a:r>
              <a:rPr lang="en-US" sz="2800" b="1" dirty="0"/>
              <a:t> </a:t>
            </a:r>
            <a:r>
              <a:rPr lang="en-US" sz="2800" b="1" dirty="0" err="1"/>
              <a:t>ta’lim</a:t>
            </a:r>
            <a:r>
              <a:rPr lang="en-US" sz="2800" b="1" dirty="0"/>
              <a:t> </a:t>
            </a:r>
            <a:r>
              <a:rPr lang="en-US" sz="2800" b="1" dirty="0" err="1"/>
              <a:t>va</a:t>
            </a:r>
            <a:r>
              <a:rPr lang="en-US" sz="2800" b="1" dirty="0"/>
              <a:t> </a:t>
            </a:r>
            <a:r>
              <a:rPr lang="en-US" sz="2800" b="1" dirty="0" err="1"/>
              <a:t>tarbiyani</a:t>
            </a:r>
            <a:r>
              <a:rPr lang="en-US" sz="2800" b="1" dirty="0"/>
              <a:t> </a:t>
            </a:r>
            <a:r>
              <a:rPr lang="en-US" sz="2800" b="1" dirty="0" err="1"/>
              <a:t>rivojlantirish</a:t>
            </a:r>
            <a:r>
              <a:rPr lang="en-US" sz="2800" b="1" dirty="0"/>
              <a:t> </a:t>
            </a:r>
            <a:r>
              <a:rPr lang="en-US" sz="2800" b="1" dirty="0" err="1"/>
              <a:t>uchun</a:t>
            </a:r>
            <a:r>
              <a:rPr lang="en-US" sz="2800" b="1" dirty="0"/>
              <a:t> </a:t>
            </a:r>
            <a:r>
              <a:rPr lang="en-US" sz="2800" b="1" dirty="0" err="1"/>
              <a:t>shart-sharoitlar</a:t>
            </a:r>
            <a:r>
              <a:rPr lang="en-US" sz="2800" b="1" dirty="0"/>
              <a:t> </a:t>
            </a:r>
            <a:r>
              <a:rPr lang="en-US" sz="2800" b="1" dirty="0" err="1"/>
              <a:t>yaratadi</a:t>
            </a:r>
            <a:r>
              <a:rPr lang="en-US" sz="2800" b="1" dirty="0"/>
              <a:t>.</a:t>
            </a:r>
          </a:p>
          <a:p>
            <a:pPr algn="ctr"/>
            <a:r>
              <a:rPr lang="en-US" sz="2800" b="1" dirty="0" err="1"/>
              <a:t>Davlat</a:t>
            </a:r>
            <a:r>
              <a:rPr lang="en-US" sz="2800" b="1" dirty="0"/>
              <a:t> </a:t>
            </a:r>
            <a:r>
              <a:rPr lang="en-US" sz="2800" b="1" dirty="0" err="1"/>
              <a:t>bepul</a:t>
            </a:r>
            <a:r>
              <a:rPr lang="en-US" sz="2800" b="1" dirty="0"/>
              <a:t> </a:t>
            </a:r>
            <a:r>
              <a:rPr lang="en-US" sz="2800" b="1" dirty="0" err="1"/>
              <a:t>umumiy</a:t>
            </a:r>
            <a:r>
              <a:rPr lang="en-US" sz="2800" b="1" dirty="0"/>
              <a:t> </a:t>
            </a:r>
            <a:r>
              <a:rPr lang="en-US" sz="2800" b="1" dirty="0" err="1"/>
              <a:t>o‘rta</a:t>
            </a:r>
            <a:r>
              <a:rPr lang="en-US" sz="2800" b="1" dirty="0"/>
              <a:t> </a:t>
            </a:r>
            <a:r>
              <a:rPr lang="en-US" sz="2800" b="1" dirty="0" err="1"/>
              <a:t>ta’lim</a:t>
            </a:r>
            <a:r>
              <a:rPr lang="en-US" sz="2800" b="1" dirty="0"/>
              <a:t> </a:t>
            </a:r>
            <a:r>
              <a:rPr lang="en-US" sz="2800" b="1" dirty="0" err="1"/>
              <a:t>va</a:t>
            </a:r>
            <a:r>
              <a:rPr lang="en-US" sz="2800" b="1" dirty="0"/>
              <a:t> </a:t>
            </a:r>
            <a:r>
              <a:rPr lang="en-US" sz="2800" b="1" dirty="0" err="1"/>
              <a:t>boshlang‘ich</a:t>
            </a:r>
            <a:r>
              <a:rPr lang="en-US" sz="2800" b="1" dirty="0"/>
              <a:t> professional </a:t>
            </a:r>
            <a:r>
              <a:rPr lang="en-US" sz="2800" b="1" dirty="0" err="1"/>
              <a:t>ta’lim</a:t>
            </a:r>
            <a:r>
              <a:rPr lang="en-US" sz="2800" b="1" dirty="0"/>
              <a:t> </a:t>
            </a:r>
            <a:r>
              <a:rPr lang="en-US" sz="2800" b="1" dirty="0" err="1"/>
              <a:t>olishni</a:t>
            </a:r>
            <a:r>
              <a:rPr lang="en-US" sz="2800" b="1" dirty="0"/>
              <a:t> </a:t>
            </a:r>
            <a:r>
              <a:rPr lang="en-US" sz="2800" b="1" dirty="0" err="1"/>
              <a:t>kafolatlaydi</a:t>
            </a:r>
            <a:r>
              <a:rPr lang="en-US" sz="2800" b="1" dirty="0"/>
              <a:t>. </a:t>
            </a:r>
            <a:r>
              <a:rPr lang="en-US" sz="2800" b="1" dirty="0" err="1"/>
              <a:t>Umumiy</a:t>
            </a:r>
            <a:r>
              <a:rPr lang="en-US" sz="2800" b="1" dirty="0"/>
              <a:t> </a:t>
            </a:r>
            <a:r>
              <a:rPr lang="en-US" sz="2800" b="1" dirty="0" err="1"/>
              <a:t>o‘rta</a:t>
            </a:r>
            <a:r>
              <a:rPr lang="en-US" sz="2800" b="1" dirty="0"/>
              <a:t> </a:t>
            </a:r>
            <a:r>
              <a:rPr lang="en-US" sz="2800" b="1" dirty="0" err="1"/>
              <a:t>ta’lim</a:t>
            </a:r>
            <a:r>
              <a:rPr lang="en-US" sz="2800" b="1" dirty="0"/>
              <a:t> </a:t>
            </a:r>
            <a:r>
              <a:rPr lang="en-US" sz="2800" b="1" dirty="0" err="1"/>
              <a:t>majburiydir</a:t>
            </a:r>
            <a:r>
              <a:rPr lang="en-US" sz="2800" b="1" dirty="0"/>
              <a:t>.</a:t>
            </a:r>
          </a:p>
          <a:p>
            <a:pPr algn="ctr"/>
            <a:r>
              <a:rPr lang="en-US" sz="2800" b="1" dirty="0" err="1"/>
              <a:t>Maktabgacha</a:t>
            </a:r>
            <a:r>
              <a:rPr lang="en-US" sz="2800" b="1" dirty="0"/>
              <a:t> </a:t>
            </a:r>
            <a:r>
              <a:rPr lang="en-US" sz="2800" b="1" dirty="0" err="1"/>
              <a:t>ta’lim</a:t>
            </a:r>
            <a:r>
              <a:rPr lang="en-US" sz="2800" b="1" dirty="0"/>
              <a:t> </a:t>
            </a:r>
            <a:r>
              <a:rPr lang="en-US" sz="2800" b="1" dirty="0" err="1"/>
              <a:t>va</a:t>
            </a:r>
            <a:r>
              <a:rPr lang="en-US" sz="2800" b="1" dirty="0"/>
              <a:t> </a:t>
            </a:r>
            <a:r>
              <a:rPr lang="en-US" sz="2800" b="1" dirty="0" err="1"/>
              <a:t>tarbiya</a:t>
            </a:r>
            <a:r>
              <a:rPr lang="en-US" sz="2800" b="1" dirty="0"/>
              <a:t>, </a:t>
            </a:r>
            <a:r>
              <a:rPr lang="en-US" sz="2800" b="1" dirty="0" err="1"/>
              <a:t>umumiy</a:t>
            </a:r>
            <a:r>
              <a:rPr lang="en-US" sz="2800" b="1" dirty="0"/>
              <a:t> </a:t>
            </a:r>
            <a:r>
              <a:rPr lang="en-US" sz="2800" b="1" dirty="0" err="1"/>
              <a:t>o‘rta</a:t>
            </a:r>
            <a:r>
              <a:rPr lang="en-US" sz="2800" b="1" dirty="0"/>
              <a:t> </a:t>
            </a:r>
            <a:r>
              <a:rPr lang="en-US" sz="2800" b="1" dirty="0" err="1"/>
              <a:t>ta’lim</a:t>
            </a:r>
            <a:r>
              <a:rPr lang="en-US" sz="2800" b="1" dirty="0"/>
              <a:t> </a:t>
            </a:r>
            <a:r>
              <a:rPr lang="en-US" sz="2800" b="1" dirty="0" err="1"/>
              <a:t>davlat</a:t>
            </a:r>
            <a:r>
              <a:rPr lang="en-US" sz="2800" b="1" dirty="0"/>
              <a:t> </a:t>
            </a:r>
            <a:r>
              <a:rPr lang="en-US" sz="2800" b="1" dirty="0" err="1"/>
              <a:t>nazoratidadir</a:t>
            </a:r>
            <a:r>
              <a:rPr lang="en-US" sz="2800" b="1" dirty="0"/>
              <a:t>.</a:t>
            </a:r>
            <a:endParaRPr lang="ru-RU" sz="2800" b="1" dirty="0"/>
          </a:p>
        </p:txBody>
      </p:sp>
    </p:spTree>
    <p:extLst>
      <p:ext uri="{BB962C8B-B14F-4D97-AF65-F5344CB8AC3E}">
        <p14:creationId xmlns:p14="http://schemas.microsoft.com/office/powerpoint/2010/main" val="18999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heel(1)">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068960"/>
            <a:ext cx="8229600" cy="1143000"/>
          </a:xfrm>
        </p:spPr>
        <p:txBody>
          <a:bodyPr>
            <a:noAutofit/>
          </a:bodyPr>
          <a:lstStyle/>
          <a:p>
            <a:pPr algn="ctr"/>
            <a:r>
              <a:rPr lang="en-US" sz="4800" b="1" dirty="0" smtClean="0">
                <a:solidFill>
                  <a:schemeClr val="tx1"/>
                </a:solidFill>
              </a:rPr>
              <a:t>HOZIRGI PAYTDA BMT NING INSON HUQUQLARI BORASIDA 80 GA YAQIN KANVENSIYASI MAVJUD</a:t>
            </a:r>
            <a:endParaRPr lang="ru-RU" sz="4800" b="1" dirty="0">
              <a:solidFill>
                <a:schemeClr val="tx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211960"/>
            <a:ext cx="6192688" cy="2313384"/>
          </a:xfrm>
          <a:prstGeom prst="rect">
            <a:avLst/>
          </a:prstGeom>
        </p:spPr>
      </p:pic>
    </p:spTree>
    <p:extLst>
      <p:ext uri="{BB962C8B-B14F-4D97-AF65-F5344CB8AC3E}">
        <p14:creationId xmlns:p14="http://schemas.microsoft.com/office/powerpoint/2010/main" val="28144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REJA</a:t>
            </a:r>
            <a:endParaRPr lang="ru-RU" dirty="0"/>
          </a:p>
        </p:txBody>
      </p:sp>
      <p:sp>
        <p:nvSpPr>
          <p:cNvPr id="3" name="Объект 2"/>
          <p:cNvSpPr>
            <a:spLocks noGrp="1"/>
          </p:cNvSpPr>
          <p:nvPr>
            <p:ph idx="1"/>
          </p:nvPr>
        </p:nvSpPr>
        <p:spPr/>
        <p:txBody>
          <a:bodyPr>
            <a:normAutofit fontScale="92500"/>
          </a:bodyPr>
          <a:lstStyle/>
          <a:p>
            <a:pPr algn="just"/>
            <a:r>
              <a:rPr lang="en-US" sz="2500" dirty="0" smtClean="0"/>
              <a:t>INSON </a:t>
            </a:r>
            <a:r>
              <a:rPr lang="en-US" sz="2500" dirty="0"/>
              <a:t>HUQUQLARI VA ERKINLIKLARI – OLIY </a:t>
            </a:r>
            <a:r>
              <a:rPr lang="en-US" sz="2500" dirty="0" smtClean="0"/>
              <a:t>QADRIYAT.</a:t>
            </a:r>
          </a:p>
          <a:p>
            <a:pPr algn="just"/>
            <a:r>
              <a:rPr lang="en-US" sz="2500" dirty="0" smtClean="0"/>
              <a:t>SHAXSIY </a:t>
            </a:r>
            <a:r>
              <a:rPr lang="en-US" sz="2500" dirty="0" smtClean="0"/>
              <a:t>HUQUQ VA ERKINLIKLAR TUSHINCHASI VA TURLARI SIYOSIY HUQUQ VA ERKINLIKLARI </a:t>
            </a:r>
            <a:r>
              <a:rPr lang="en-US" sz="2500" dirty="0" smtClean="0"/>
              <a:t>TURLARI. IJTIMOIY-IQTISODIY HUQUQLAR </a:t>
            </a:r>
            <a:r>
              <a:rPr lang="en-US" sz="2500" dirty="0" smtClean="0"/>
              <a:t>TUSHINCHASI VA </a:t>
            </a:r>
            <a:r>
              <a:rPr lang="en-US" sz="2500" dirty="0" smtClean="0"/>
              <a:t>TURLARI.</a:t>
            </a:r>
            <a:endParaRPr lang="en-US" sz="2500" dirty="0" smtClean="0"/>
          </a:p>
          <a:p>
            <a:pPr algn="just"/>
            <a:r>
              <a:rPr lang="en-US" sz="2500" dirty="0"/>
              <a:t>O’ZBEKISTON </a:t>
            </a:r>
            <a:r>
              <a:rPr lang="en-US" sz="2500" dirty="0" smtClean="0"/>
              <a:t>RESPUBLIKASIDA INSON VA FUQOROLAR HUQUQLARI ERKINLIKLARI VA BURJLARIGA OID </a:t>
            </a:r>
            <a:r>
              <a:rPr lang="en-US" sz="2500" dirty="0" smtClean="0"/>
              <a:t>QONUNLARNING UMUM INSONIY DEMOKRATIK TABIATI.</a:t>
            </a:r>
            <a:endParaRPr lang="ru-RU" sz="2500" dirty="0"/>
          </a:p>
        </p:txBody>
      </p:sp>
    </p:spTree>
    <p:extLst>
      <p:ext uri="{BB962C8B-B14F-4D97-AF65-F5344CB8AC3E}">
        <p14:creationId xmlns:p14="http://schemas.microsoft.com/office/powerpoint/2010/main" val="32911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43000"/>
          </a:xfrm>
        </p:spPr>
        <p:txBody>
          <a:bodyPr>
            <a:normAutofit/>
          </a:bodyPr>
          <a:lstStyle/>
          <a:p>
            <a:pPr algn="ctr"/>
            <a:r>
              <a:rPr lang="en-US" sz="4350" dirty="0"/>
              <a:t>XULOSA</a:t>
            </a:r>
            <a:endParaRPr lang="ru-RU" sz="4350" dirty="0"/>
          </a:p>
        </p:txBody>
      </p:sp>
      <p:sp>
        <p:nvSpPr>
          <p:cNvPr id="3" name="Объект 2"/>
          <p:cNvSpPr>
            <a:spLocks noGrp="1"/>
          </p:cNvSpPr>
          <p:nvPr>
            <p:ph idx="1"/>
          </p:nvPr>
        </p:nvSpPr>
        <p:spPr>
          <a:xfrm>
            <a:off x="434364" y="1547664"/>
            <a:ext cx="8229600" cy="4389120"/>
          </a:xfrm>
        </p:spPr>
        <p:txBody>
          <a:bodyPr/>
          <a:lstStyle/>
          <a:p>
            <a:r>
              <a:rPr lang="en-US" dirty="0" smtClean="0"/>
              <a:t>XULOSA QILIN AYTGANDA MUSTAQILLIK YILLARIDAN SO`NG O`ZBEKISTONDA ISTIQOMAT QILAYOTGAN HARBIR FUQORONING HUQUQ ,ERKINLIKLARI,BURCHLARI VA SHU BILAN BIR QATORDA ULARNING KAFOLATI ISHLAB CHIQILDI.BIR QATOR HUJJATLAR BILAN MUSTAHKAMLANDI,TOKI BUGUNGI KUNGA QADAR BIR QANCHA ISHLAR OLIB BORILDI. BOSH QOMUSIMIZ KONSTITUTSIYADA HAM KO`PGINA QANUN AYNAN INSON HUQUQ VA ERKINLIKLARI TO`G`RISIDA HISPBLANADI.BU MAVZUNIO`RGANISH JARAYONIDA KO`PLAB MA`LUMOTLARNI BILIB OLDIM.</a:t>
            </a:r>
            <a:endParaRPr lang="ru-RU" dirty="0"/>
          </a:p>
        </p:txBody>
      </p:sp>
    </p:spTree>
    <p:extLst>
      <p:ext uri="{BB962C8B-B14F-4D97-AF65-F5344CB8AC3E}">
        <p14:creationId xmlns:p14="http://schemas.microsoft.com/office/powerpoint/2010/main" val="146367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B79AB31-BF22-4479-9DB0-364A6E912148}"/>
              </a:ext>
            </a:extLst>
          </p:cNvPr>
          <p:cNvSpPr/>
          <p:nvPr/>
        </p:nvSpPr>
        <p:spPr>
          <a:xfrm>
            <a:off x="323528" y="908720"/>
            <a:ext cx="7870726" cy="5509200"/>
          </a:xfrm>
          <a:prstGeom prst="rect">
            <a:avLst/>
          </a:prstGeom>
        </p:spPr>
        <p:txBody>
          <a:bodyPr wrap="square">
            <a:spAutoFit/>
          </a:bodyPr>
          <a:lstStyle/>
          <a:p>
            <a:pPr algn="ctr"/>
            <a:r>
              <a:rPr lang="en-US" sz="3200" b="1" dirty="0" err="1">
                <a:solidFill>
                  <a:srgbClr val="0C0E0D"/>
                </a:solidFill>
                <a:latin typeface="Tahoma" panose="020B0604030504040204" pitchFamily="34" charset="0"/>
              </a:rPr>
              <a:t>Adabiyotlar</a:t>
            </a:r>
            <a:r>
              <a:rPr lang="en-US" sz="3200" b="1" dirty="0">
                <a:solidFill>
                  <a:srgbClr val="0C0E0D"/>
                </a:solidFill>
                <a:latin typeface="Tahoma" panose="020B0604030504040204" pitchFamily="34" charset="0"/>
              </a:rPr>
              <a:t>.</a:t>
            </a:r>
          </a:p>
          <a:p>
            <a:r>
              <a:rPr lang="en-US" sz="3200" dirty="0">
                <a:solidFill>
                  <a:srgbClr val="0C0E0D"/>
                </a:solidFill>
                <a:latin typeface="Tahoma" panose="020B0604030504040204" pitchFamily="34" charset="0"/>
              </a:rPr>
              <a:t>1</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Karimov</a:t>
            </a:r>
            <a:r>
              <a:rPr lang="en-US" sz="3200" dirty="0">
                <a:solidFill>
                  <a:srgbClr val="0C0E0D"/>
                </a:solidFill>
                <a:latin typeface="Tahoma" panose="020B0604030504040204" pitchFamily="34" charset="0"/>
              </a:rPr>
              <a:t> I.A. </a:t>
            </a:r>
            <a:r>
              <a:rPr lang="en-US" sz="3200" dirty="0" err="1">
                <a:solidFill>
                  <a:srgbClr val="0C0E0D"/>
                </a:solidFill>
                <a:latin typeface="Tahoma" panose="020B0604030504040204" pitchFamily="34" charset="0"/>
              </a:rPr>
              <a:t>O’zbekistonning</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o’z</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istiqlol</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va</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taraqiyot</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yo’li</a:t>
            </a:r>
            <a:r>
              <a:rPr lang="en-US" sz="3200" dirty="0">
                <a:solidFill>
                  <a:srgbClr val="0C0E0D"/>
                </a:solidFill>
                <a:latin typeface="Tahoma" panose="020B0604030504040204" pitchFamily="34" charset="0"/>
              </a:rPr>
              <a:t>. T: </a:t>
            </a:r>
            <a:r>
              <a:rPr lang="en-US" sz="3200" dirty="0" err="1">
                <a:solidFill>
                  <a:srgbClr val="0C0E0D"/>
                </a:solidFill>
                <a:latin typeface="Tahoma" panose="020B0604030504040204" pitchFamily="34" charset="0"/>
              </a:rPr>
              <a:t>O’zbekiston</a:t>
            </a:r>
            <a:r>
              <a:rPr lang="en-US" sz="3200" dirty="0">
                <a:solidFill>
                  <a:srgbClr val="0C0E0D"/>
                </a:solidFill>
                <a:latin typeface="Tahoma" panose="020B0604030504040204" pitchFamily="34" charset="0"/>
              </a:rPr>
              <a:t>, 1992yil</a:t>
            </a:r>
          </a:p>
          <a:p>
            <a:r>
              <a:rPr lang="en-US" sz="3200" dirty="0">
                <a:solidFill>
                  <a:srgbClr val="0C0E0D"/>
                </a:solidFill>
                <a:latin typeface="Tahoma" panose="020B0604030504040204" pitchFamily="34" charset="0"/>
              </a:rPr>
              <a:t>2. </a:t>
            </a:r>
            <a:r>
              <a:rPr lang="en-US" sz="3200" dirty="0" err="1">
                <a:solidFill>
                  <a:srgbClr val="0C0E0D"/>
                </a:solidFill>
                <a:latin typeface="Tahoma" panose="020B0604030504040204" pitchFamily="34" charset="0"/>
              </a:rPr>
              <a:t>Karimov</a:t>
            </a:r>
            <a:r>
              <a:rPr lang="en-US" sz="3200" dirty="0">
                <a:solidFill>
                  <a:srgbClr val="0C0E0D"/>
                </a:solidFill>
                <a:latin typeface="Tahoma" panose="020B0604030504040204" pitchFamily="34" charset="0"/>
              </a:rPr>
              <a:t> I.A. </a:t>
            </a:r>
            <a:r>
              <a:rPr lang="en-US" sz="3200" dirty="0" err="1">
                <a:solidFill>
                  <a:srgbClr val="0C0E0D"/>
                </a:solidFill>
                <a:latin typeface="Tahoma" panose="020B0604030504040204" pitchFamily="34" charset="0"/>
              </a:rPr>
              <a:t>O’zbekiston</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milliy</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istiqlol</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iqtisod</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siyosat</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mafkura</a:t>
            </a:r>
            <a:r>
              <a:rPr lang="en-US" sz="3200" dirty="0">
                <a:solidFill>
                  <a:srgbClr val="0C0E0D"/>
                </a:solidFill>
                <a:latin typeface="Tahoma" panose="020B0604030504040204" pitchFamily="34" charset="0"/>
              </a:rPr>
              <a:t> T: </a:t>
            </a:r>
            <a:r>
              <a:rPr lang="en-US" sz="3200" dirty="0" err="1">
                <a:solidFill>
                  <a:srgbClr val="0C0E0D"/>
                </a:solidFill>
                <a:latin typeface="Tahoma" panose="020B0604030504040204" pitchFamily="34" charset="0"/>
              </a:rPr>
              <a:t>O’zbekiston</a:t>
            </a:r>
            <a:r>
              <a:rPr lang="en-US" sz="3200" dirty="0">
                <a:solidFill>
                  <a:srgbClr val="0C0E0D"/>
                </a:solidFill>
                <a:latin typeface="Tahoma" panose="020B0604030504040204" pitchFamily="34" charset="0"/>
              </a:rPr>
              <a:t>, 1993 </a:t>
            </a:r>
            <a:r>
              <a:rPr lang="en-US" sz="3200" dirty="0" err="1">
                <a:solidFill>
                  <a:srgbClr val="0C0E0D"/>
                </a:solidFill>
                <a:latin typeface="Tahoma" panose="020B0604030504040204" pitchFamily="34" charset="0"/>
              </a:rPr>
              <a:t>yil</a:t>
            </a:r>
            <a:r>
              <a:rPr lang="en-US" sz="3200" dirty="0">
                <a:solidFill>
                  <a:srgbClr val="0C0E0D"/>
                </a:solidFill>
                <a:latin typeface="Tahoma" panose="020B0604030504040204" pitchFamily="34" charset="0"/>
              </a:rPr>
              <a:t>.</a:t>
            </a:r>
          </a:p>
          <a:p>
            <a:r>
              <a:rPr lang="en-US" sz="3200" dirty="0">
                <a:solidFill>
                  <a:srgbClr val="0C0E0D"/>
                </a:solidFill>
                <a:latin typeface="Tahoma" panose="020B0604030504040204" pitchFamily="34" charset="0"/>
              </a:rPr>
              <a:t>3. </a:t>
            </a:r>
            <a:r>
              <a:rPr lang="en-US" sz="3200" dirty="0" err="1">
                <a:solidFill>
                  <a:srgbClr val="0C0E0D"/>
                </a:solidFill>
                <a:latin typeface="Tahoma" panose="020B0604030504040204" pitchFamily="34" charset="0"/>
              </a:rPr>
              <a:t>Karimov</a:t>
            </a:r>
            <a:r>
              <a:rPr lang="en-US" sz="3200" dirty="0">
                <a:solidFill>
                  <a:srgbClr val="0C0E0D"/>
                </a:solidFill>
                <a:latin typeface="Tahoma" panose="020B0604030504040204" pitchFamily="34" charset="0"/>
              </a:rPr>
              <a:t> I.A. </a:t>
            </a:r>
            <a:r>
              <a:rPr lang="en-US" sz="3200" dirty="0" err="1">
                <a:solidFill>
                  <a:srgbClr val="0C0E0D"/>
                </a:solidFill>
                <a:latin typeface="Tahoma" panose="020B0604030504040204" pitchFamily="34" charset="0"/>
              </a:rPr>
              <a:t>Tarixiy</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xotirasiz</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kelajak</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yo’q</a:t>
            </a:r>
            <a:r>
              <a:rPr lang="en-US" sz="3200" dirty="0">
                <a:solidFill>
                  <a:srgbClr val="0C0E0D"/>
                </a:solidFill>
                <a:latin typeface="Tahoma" panose="020B0604030504040204" pitchFamily="34" charset="0"/>
              </a:rPr>
              <a:t>. T: </a:t>
            </a:r>
            <a:r>
              <a:rPr lang="en-US" sz="3200" dirty="0" err="1">
                <a:solidFill>
                  <a:srgbClr val="0C0E0D"/>
                </a:solidFill>
                <a:latin typeface="Tahoma" panose="020B0604030504040204" pitchFamily="34" charset="0"/>
              </a:rPr>
              <a:t>Sharq</a:t>
            </a:r>
            <a:r>
              <a:rPr lang="en-US" sz="3200" dirty="0">
                <a:solidFill>
                  <a:srgbClr val="0C0E0D"/>
                </a:solidFill>
                <a:latin typeface="Tahoma" panose="020B0604030504040204" pitchFamily="34" charset="0"/>
              </a:rPr>
              <a:t>, 1998 </a:t>
            </a:r>
            <a:r>
              <a:rPr lang="en-US" sz="3200" dirty="0" err="1">
                <a:solidFill>
                  <a:srgbClr val="0C0E0D"/>
                </a:solidFill>
                <a:latin typeface="Tahoma" panose="020B0604030504040204" pitchFamily="34" charset="0"/>
              </a:rPr>
              <a:t>yil</a:t>
            </a:r>
            <a:r>
              <a:rPr lang="en-US" sz="3200" dirty="0">
                <a:solidFill>
                  <a:srgbClr val="0C0E0D"/>
                </a:solidFill>
                <a:latin typeface="Tahoma" panose="020B0604030504040204" pitchFamily="34" charset="0"/>
              </a:rPr>
              <a:t>.</a:t>
            </a:r>
          </a:p>
          <a:p>
            <a:r>
              <a:rPr lang="en-US" sz="3200" dirty="0">
                <a:solidFill>
                  <a:srgbClr val="0C0E0D"/>
                </a:solidFill>
                <a:latin typeface="Tahoma" panose="020B0604030504040204" pitchFamily="34" charset="0"/>
              </a:rPr>
              <a:t>4. </a:t>
            </a:r>
            <a:r>
              <a:rPr lang="en-US" sz="3200" dirty="0" err="1">
                <a:solidFill>
                  <a:srgbClr val="0C0E0D"/>
                </a:solidFill>
                <a:latin typeface="Tahoma" panose="020B0604030504040204" pitchFamily="34" charset="0"/>
              </a:rPr>
              <a:t>Karimov</a:t>
            </a:r>
            <a:r>
              <a:rPr lang="en-US" sz="3200" dirty="0">
                <a:solidFill>
                  <a:srgbClr val="0C0E0D"/>
                </a:solidFill>
                <a:latin typeface="Tahoma" panose="020B0604030504040204" pitchFamily="34" charset="0"/>
              </a:rPr>
              <a:t> I.A. </a:t>
            </a:r>
            <a:r>
              <a:rPr lang="en-US" sz="3200" dirty="0" err="1">
                <a:solidFill>
                  <a:srgbClr val="0C0E0D"/>
                </a:solidFill>
                <a:latin typeface="Tahoma" panose="020B0604030504040204" pitchFamily="34" charset="0"/>
              </a:rPr>
              <a:t>Istiqlol</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va</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ma’naviyat</a:t>
            </a:r>
            <a:r>
              <a:rPr lang="en-US" sz="3200" dirty="0">
                <a:solidFill>
                  <a:srgbClr val="0C0E0D"/>
                </a:solidFill>
                <a:latin typeface="Tahoma" panose="020B0604030504040204" pitchFamily="34" charset="0"/>
              </a:rPr>
              <a:t>. T: </a:t>
            </a:r>
            <a:r>
              <a:rPr lang="en-US" sz="3200" dirty="0" err="1">
                <a:solidFill>
                  <a:srgbClr val="0C0E0D"/>
                </a:solidFill>
                <a:latin typeface="Tahoma" panose="020B0604030504040204" pitchFamily="34" charset="0"/>
              </a:rPr>
              <a:t>O’zbekiston</a:t>
            </a:r>
            <a:r>
              <a:rPr lang="en-US" sz="3200" dirty="0">
                <a:solidFill>
                  <a:srgbClr val="0C0E0D"/>
                </a:solidFill>
                <a:latin typeface="Tahoma" panose="020B0604030504040204" pitchFamily="34" charset="0"/>
              </a:rPr>
              <a:t>, 1994 </a:t>
            </a:r>
            <a:r>
              <a:rPr lang="en-US" sz="3200" dirty="0" err="1">
                <a:solidFill>
                  <a:srgbClr val="0C0E0D"/>
                </a:solidFill>
                <a:latin typeface="Tahoma" panose="020B0604030504040204" pitchFamily="34" charset="0"/>
              </a:rPr>
              <a:t>yil</a:t>
            </a:r>
            <a:r>
              <a:rPr lang="en-US" sz="3200" dirty="0">
                <a:solidFill>
                  <a:srgbClr val="0C0E0D"/>
                </a:solidFill>
                <a:latin typeface="Tahoma" panose="020B0604030504040204" pitchFamily="34" charset="0"/>
              </a:rPr>
              <a:t>.</a:t>
            </a:r>
          </a:p>
          <a:p>
            <a:r>
              <a:rPr lang="en-US" sz="3200" dirty="0">
                <a:solidFill>
                  <a:srgbClr val="0C0E0D"/>
                </a:solidFill>
                <a:latin typeface="Tahoma" panose="020B0604030504040204" pitchFamily="34" charset="0"/>
              </a:rPr>
              <a:t>5.O`zbekiston </a:t>
            </a:r>
            <a:r>
              <a:rPr lang="en-US" sz="3200" dirty="0" err="1">
                <a:solidFill>
                  <a:srgbClr val="0C0E0D"/>
                </a:solidFill>
                <a:latin typeface="Tahoma" panose="020B0604030504040204" pitchFamily="34" charset="0"/>
              </a:rPr>
              <a:t>R</a:t>
            </a:r>
            <a:r>
              <a:rPr lang="en-US" sz="3200" dirty="0" err="1">
                <a:solidFill>
                  <a:srgbClr val="0C0E0D"/>
                </a:solidFill>
                <a:latin typeface="Tahoma" panose="020B0604030504040204" pitchFamily="34" charset="0"/>
              </a:rPr>
              <a:t>espublikasi</a:t>
            </a:r>
            <a:r>
              <a:rPr lang="en-US" sz="3200" dirty="0">
                <a:solidFill>
                  <a:srgbClr val="0C0E0D"/>
                </a:solidFill>
                <a:latin typeface="Tahoma" panose="020B0604030504040204" pitchFamily="34" charset="0"/>
              </a:rPr>
              <a:t> </a:t>
            </a:r>
            <a:r>
              <a:rPr lang="en-US" sz="3200" dirty="0" err="1">
                <a:solidFill>
                  <a:srgbClr val="0C0E0D"/>
                </a:solidFill>
                <a:latin typeface="Tahoma" panose="020B0604030504040204" pitchFamily="34" charset="0"/>
              </a:rPr>
              <a:t>Konstitutsiyasi</a:t>
            </a:r>
            <a:endParaRPr lang="en-US" sz="3200" dirty="0">
              <a:solidFill>
                <a:srgbClr val="0C0E0D"/>
              </a:solidFill>
              <a:latin typeface="Tahoma" panose="020B0604030504040204" pitchFamily="34" charset="0"/>
            </a:endParaRPr>
          </a:p>
        </p:txBody>
      </p:sp>
    </p:spTree>
    <p:extLst>
      <p:ext uri="{BB962C8B-B14F-4D97-AF65-F5344CB8AC3E}">
        <p14:creationId xmlns:p14="http://schemas.microsoft.com/office/powerpoint/2010/main" val="369351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6FD65F7-0A0D-4FD0-9913-857A43FF3DAD}"/>
              </a:ext>
            </a:extLst>
          </p:cNvPr>
          <p:cNvSpPr/>
          <p:nvPr/>
        </p:nvSpPr>
        <p:spPr>
          <a:xfrm>
            <a:off x="4060322" y="1178384"/>
            <a:ext cx="4572000" cy="4801314"/>
          </a:xfrm>
          <a:prstGeom prst="rect">
            <a:avLst/>
          </a:prstGeom>
        </p:spPr>
        <p:txBody>
          <a:bodyPr>
            <a:spAutoFit/>
          </a:bodyPr>
          <a:lstStyle/>
          <a:p>
            <a:pPr algn="ctr"/>
            <a:r>
              <a:rPr lang="en-US" dirty="0" err="1"/>
              <a:t>Davlat</a:t>
            </a:r>
            <a:r>
              <a:rPr lang="en-US" dirty="0"/>
              <a:t> </a:t>
            </a:r>
            <a:r>
              <a:rPr lang="en-US" dirty="0" err="1"/>
              <a:t>mustaqilligiga</a:t>
            </a:r>
            <a:r>
              <a:rPr lang="en-US" dirty="0"/>
              <a:t> </a:t>
            </a:r>
            <a:r>
              <a:rPr lang="en-US" dirty="0" err="1"/>
              <a:t>erishish</a:t>
            </a:r>
            <a:r>
              <a:rPr lang="en-US" dirty="0"/>
              <a:t> </a:t>
            </a:r>
            <a:r>
              <a:rPr lang="en-US" dirty="0" err="1"/>
              <a:t>O’zbekistonda</a:t>
            </a:r>
            <a:r>
              <a:rPr lang="en-US" dirty="0"/>
              <a:t> </a:t>
            </a:r>
            <a:r>
              <a:rPr lang="en-US" dirty="0" err="1"/>
              <a:t>iqtisodiy</a:t>
            </a:r>
            <a:r>
              <a:rPr lang="en-US" dirty="0"/>
              <a:t> </a:t>
            </a:r>
            <a:r>
              <a:rPr lang="en-US" dirty="0" err="1"/>
              <a:t>va</a:t>
            </a:r>
            <a:r>
              <a:rPr lang="en-US" dirty="0"/>
              <a:t> </a:t>
            </a:r>
            <a:r>
              <a:rPr lang="en-US" dirty="0" err="1"/>
              <a:t>ijtimoiy</a:t>
            </a:r>
            <a:r>
              <a:rPr lang="en-US" dirty="0"/>
              <a:t> </a:t>
            </a:r>
            <a:r>
              <a:rPr lang="en-US" dirty="0" err="1"/>
              <a:t>taraqqiyot</a:t>
            </a:r>
            <a:r>
              <a:rPr lang="en-US" dirty="0"/>
              <a:t>, </a:t>
            </a:r>
            <a:r>
              <a:rPr lang="en-US" dirty="0" err="1"/>
              <a:t>siyosiy</a:t>
            </a:r>
            <a:r>
              <a:rPr lang="en-US" dirty="0"/>
              <a:t>, </a:t>
            </a:r>
            <a:r>
              <a:rPr lang="en-US" dirty="0" err="1"/>
              <a:t>madaniy</a:t>
            </a:r>
            <a:r>
              <a:rPr lang="en-US" dirty="0"/>
              <a:t> </a:t>
            </a:r>
            <a:r>
              <a:rPr lang="en-US" dirty="0" err="1"/>
              <a:t>va</a:t>
            </a:r>
            <a:r>
              <a:rPr lang="en-US" dirty="0"/>
              <a:t> </a:t>
            </a:r>
            <a:r>
              <a:rPr lang="en-US" dirty="0" err="1"/>
              <a:t>ma'naviy</a:t>
            </a:r>
            <a:r>
              <a:rPr lang="en-US" dirty="0"/>
              <a:t> </a:t>
            </a:r>
            <a:r>
              <a:rPr lang="en-US" dirty="0" err="1"/>
              <a:t>yangilanishning</a:t>
            </a:r>
            <a:r>
              <a:rPr lang="en-US" dirty="0"/>
              <a:t> </a:t>
            </a:r>
            <a:r>
              <a:rPr lang="en-US" dirty="0" err="1"/>
              <a:t>ulkan</a:t>
            </a:r>
            <a:r>
              <a:rPr lang="en-US" dirty="0"/>
              <a:t> </a:t>
            </a:r>
            <a:r>
              <a:rPr lang="en-US" dirty="0" err="1"/>
              <a:t>istiqbollarini</a:t>
            </a:r>
            <a:r>
              <a:rPr lang="en-US" dirty="0"/>
              <a:t> </a:t>
            </a:r>
            <a:r>
              <a:rPr lang="en-US" dirty="0" err="1"/>
              <a:t>ochib</a:t>
            </a:r>
            <a:r>
              <a:rPr lang="en-US" dirty="0"/>
              <a:t> </a:t>
            </a:r>
            <a:r>
              <a:rPr lang="en-US" dirty="0" err="1"/>
              <a:t>berdi</a:t>
            </a:r>
            <a:r>
              <a:rPr lang="en-US" dirty="0"/>
              <a:t>. </a:t>
            </a:r>
            <a:r>
              <a:rPr lang="en-US" dirty="0" err="1"/>
              <a:t>O’zbekiston</a:t>
            </a:r>
            <a:r>
              <a:rPr lang="en-US" dirty="0"/>
              <a:t> </a:t>
            </a:r>
            <a:r>
              <a:rPr lang="en-US" dirty="0" err="1"/>
              <a:t>Respublikasida</a:t>
            </a:r>
            <a:r>
              <a:rPr lang="en-US" dirty="0"/>
              <a:t> </a:t>
            </a:r>
            <a:r>
              <a:rPr lang="en-US" dirty="0" err="1"/>
              <a:t>rivojlangan</a:t>
            </a:r>
            <a:r>
              <a:rPr lang="en-US" dirty="0"/>
              <a:t> </a:t>
            </a:r>
            <a:r>
              <a:rPr lang="en-US" dirty="0" err="1"/>
              <a:t>fuqarolik</a:t>
            </a:r>
            <a:r>
              <a:rPr lang="en-US" dirty="0"/>
              <a:t> </a:t>
            </a:r>
            <a:r>
              <a:rPr lang="en-US" dirty="0" err="1"/>
              <a:t>jamiyatini</a:t>
            </a:r>
            <a:r>
              <a:rPr lang="en-US" dirty="0"/>
              <a:t> </a:t>
            </a:r>
            <a:r>
              <a:rPr lang="en-US" dirty="0" err="1"/>
              <a:t>shakillantirish</a:t>
            </a:r>
            <a:r>
              <a:rPr lang="en-US" dirty="0"/>
              <a:t>, </a:t>
            </a:r>
            <a:r>
              <a:rPr lang="en-US" dirty="0" err="1"/>
              <a:t>huquqiy</a:t>
            </a:r>
            <a:r>
              <a:rPr lang="en-US" dirty="0"/>
              <a:t> </a:t>
            </a:r>
            <a:r>
              <a:rPr lang="en-US" dirty="0" err="1"/>
              <a:t>davlat</a:t>
            </a:r>
            <a:r>
              <a:rPr lang="en-US" dirty="0"/>
              <a:t> </a:t>
            </a:r>
            <a:r>
              <a:rPr lang="en-US" dirty="0" err="1"/>
              <a:t>qurishning</a:t>
            </a:r>
            <a:r>
              <a:rPr lang="en-US" dirty="0"/>
              <a:t> </a:t>
            </a:r>
            <a:r>
              <a:rPr lang="en-US" dirty="0" err="1"/>
              <a:t>asosini</a:t>
            </a:r>
            <a:r>
              <a:rPr lang="en-US" dirty="0"/>
              <a:t> </a:t>
            </a:r>
            <a:r>
              <a:rPr lang="en-US" dirty="0" err="1"/>
              <a:t>respublikaning</a:t>
            </a:r>
            <a:r>
              <a:rPr lang="en-US" dirty="0"/>
              <a:t> </a:t>
            </a:r>
            <a:r>
              <a:rPr lang="en-US" dirty="0" err="1"/>
              <a:t>o’ziga</a:t>
            </a:r>
            <a:r>
              <a:rPr lang="en-US" dirty="0"/>
              <a:t> hos </a:t>
            </a:r>
            <a:r>
              <a:rPr lang="en-US" dirty="0" err="1"/>
              <a:t>xususiyatlari</a:t>
            </a:r>
            <a:r>
              <a:rPr lang="en-US" dirty="0"/>
              <a:t>, </a:t>
            </a:r>
            <a:r>
              <a:rPr lang="en-US" dirty="0" err="1"/>
              <a:t>xalq</a:t>
            </a:r>
            <a:r>
              <a:rPr lang="en-US" dirty="0"/>
              <a:t> </a:t>
            </a:r>
            <a:r>
              <a:rPr lang="en-US" dirty="0" err="1"/>
              <a:t>an'analarini</a:t>
            </a:r>
            <a:r>
              <a:rPr lang="en-US" dirty="0"/>
              <a:t> </a:t>
            </a:r>
            <a:r>
              <a:rPr lang="en-US" dirty="0" err="1"/>
              <a:t>hisobga</a:t>
            </a:r>
            <a:r>
              <a:rPr lang="en-US" dirty="0"/>
              <a:t> </a:t>
            </a:r>
            <a:r>
              <a:rPr lang="en-US" dirty="0" err="1"/>
              <a:t>olish</a:t>
            </a:r>
            <a:r>
              <a:rPr lang="en-US" dirty="0"/>
              <a:t> </a:t>
            </a:r>
            <a:r>
              <a:rPr lang="en-US" dirty="0" err="1"/>
              <a:t>va</a:t>
            </a:r>
            <a:r>
              <a:rPr lang="en-US" dirty="0"/>
              <a:t> </a:t>
            </a:r>
            <a:r>
              <a:rPr lang="en-US" dirty="0" err="1"/>
              <a:t>o’z</a:t>
            </a:r>
            <a:r>
              <a:rPr lang="en-US" dirty="0"/>
              <a:t> </a:t>
            </a:r>
            <a:r>
              <a:rPr lang="en-US" dirty="0" err="1"/>
              <a:t>rivojlanish</a:t>
            </a:r>
            <a:r>
              <a:rPr lang="en-US" dirty="0"/>
              <a:t> </a:t>
            </a:r>
            <a:r>
              <a:rPr lang="en-US" dirty="0" err="1"/>
              <a:t>yo’liga</a:t>
            </a:r>
            <a:r>
              <a:rPr lang="en-US" dirty="0"/>
              <a:t> </a:t>
            </a:r>
            <a:r>
              <a:rPr lang="en-US" dirty="0" err="1"/>
              <a:t>qat'iy</a:t>
            </a:r>
            <a:r>
              <a:rPr lang="en-US" dirty="0"/>
              <a:t> </a:t>
            </a:r>
            <a:r>
              <a:rPr lang="en-US" dirty="0" err="1"/>
              <a:t>va</a:t>
            </a:r>
            <a:r>
              <a:rPr lang="en-US" dirty="0"/>
              <a:t> </a:t>
            </a:r>
            <a:r>
              <a:rPr lang="en-US" dirty="0" err="1"/>
              <a:t>izchil</a:t>
            </a:r>
            <a:r>
              <a:rPr lang="en-US" dirty="0"/>
              <a:t> </a:t>
            </a:r>
            <a:r>
              <a:rPr lang="en-US" dirty="0" err="1"/>
              <a:t>amal</a:t>
            </a:r>
            <a:r>
              <a:rPr lang="en-US" dirty="0"/>
              <a:t> </a:t>
            </a:r>
            <a:r>
              <a:rPr lang="en-US" dirty="0" err="1"/>
              <a:t>qilish</a:t>
            </a:r>
            <a:r>
              <a:rPr lang="en-US" dirty="0"/>
              <a:t> </a:t>
            </a:r>
            <a:r>
              <a:rPr lang="en-US" dirty="0" err="1"/>
              <a:t>tashkil</a:t>
            </a:r>
            <a:r>
              <a:rPr lang="en-US" dirty="0"/>
              <a:t> </a:t>
            </a:r>
            <a:r>
              <a:rPr lang="en-US" dirty="0" err="1"/>
              <a:t>etadi</a:t>
            </a:r>
            <a:r>
              <a:rPr lang="en-US" dirty="0"/>
              <a:t>. </a:t>
            </a:r>
            <a:r>
              <a:rPr lang="en-US" dirty="0" err="1"/>
              <a:t>Inson</a:t>
            </a:r>
            <a:r>
              <a:rPr lang="en-US" dirty="0"/>
              <a:t> </a:t>
            </a:r>
            <a:r>
              <a:rPr lang="en-US" dirty="0" err="1"/>
              <a:t>huquqlarini</a:t>
            </a:r>
            <a:r>
              <a:rPr lang="en-US" dirty="0"/>
              <a:t> </a:t>
            </a:r>
            <a:r>
              <a:rPr lang="en-US" dirty="0" err="1"/>
              <a:t>himoya</a:t>
            </a:r>
            <a:r>
              <a:rPr lang="en-US" dirty="0"/>
              <a:t> </a:t>
            </a:r>
            <a:r>
              <a:rPr lang="en-US" dirty="0" err="1"/>
              <a:t>qilish</a:t>
            </a:r>
            <a:r>
              <a:rPr lang="en-US" dirty="0"/>
              <a:t> </a:t>
            </a:r>
            <a:r>
              <a:rPr lang="en-US" dirty="0" err="1"/>
              <a:t>mustaqillikning</a:t>
            </a:r>
            <a:r>
              <a:rPr lang="en-US" dirty="0"/>
              <a:t> </a:t>
            </a:r>
            <a:r>
              <a:rPr lang="en-US" dirty="0" err="1"/>
              <a:t>asosiy</a:t>
            </a:r>
            <a:r>
              <a:rPr lang="en-US" dirty="0"/>
              <a:t> </a:t>
            </a:r>
            <a:r>
              <a:rPr lang="en-US" dirty="0" err="1"/>
              <a:t>qomusi</a:t>
            </a:r>
            <a:r>
              <a:rPr lang="en-US" dirty="0"/>
              <a:t> </a:t>
            </a:r>
            <a:r>
              <a:rPr lang="en-US" dirty="0" err="1"/>
              <a:t>bo’lmish</a:t>
            </a:r>
            <a:r>
              <a:rPr lang="en-US" dirty="0"/>
              <a:t> </a:t>
            </a:r>
            <a:r>
              <a:rPr lang="en-US" dirty="0" err="1"/>
              <a:t>Konstitutsiyaning</a:t>
            </a:r>
            <a:r>
              <a:rPr lang="en-US" dirty="0"/>
              <a:t> bosh </a:t>
            </a:r>
            <a:r>
              <a:rPr lang="en-US" dirty="0" err="1"/>
              <a:t>g’oyasi</a:t>
            </a:r>
            <a:r>
              <a:rPr lang="en-US" dirty="0"/>
              <a:t>, </a:t>
            </a:r>
            <a:r>
              <a:rPr lang="en-US" dirty="0" err="1"/>
              <a:t>O’zbekiston</a:t>
            </a:r>
            <a:r>
              <a:rPr lang="en-US" dirty="0"/>
              <a:t> </a:t>
            </a:r>
            <a:r>
              <a:rPr lang="en-US" dirty="0" err="1"/>
              <a:t>Respublikasi</a:t>
            </a:r>
            <a:r>
              <a:rPr lang="en-US" dirty="0"/>
              <a:t> </a:t>
            </a:r>
            <a:r>
              <a:rPr lang="en-US" dirty="0" err="1"/>
              <a:t>ijtimoiy-siyosiy</a:t>
            </a:r>
            <a:r>
              <a:rPr lang="en-US" dirty="0"/>
              <a:t> </a:t>
            </a:r>
            <a:r>
              <a:rPr lang="en-US" dirty="0" err="1"/>
              <a:t>tizimini</a:t>
            </a:r>
            <a:r>
              <a:rPr lang="en-US" dirty="0"/>
              <a:t> </a:t>
            </a:r>
            <a:r>
              <a:rPr lang="en-US" dirty="0" err="1"/>
              <a:t>tubdan</a:t>
            </a:r>
            <a:r>
              <a:rPr lang="en-US" dirty="0"/>
              <a:t> </a:t>
            </a:r>
            <a:r>
              <a:rPr lang="en-US" dirty="0" err="1"/>
              <a:t>isloh</a:t>
            </a:r>
            <a:r>
              <a:rPr lang="en-US" dirty="0"/>
              <a:t> </a:t>
            </a:r>
            <a:r>
              <a:rPr lang="en-US" dirty="0" err="1"/>
              <a:t>qilishning</a:t>
            </a:r>
            <a:r>
              <a:rPr lang="en-US" dirty="0"/>
              <a:t> </a:t>
            </a:r>
            <a:r>
              <a:rPr lang="en-US" dirty="0" err="1"/>
              <a:t>asosiy</a:t>
            </a:r>
            <a:r>
              <a:rPr lang="en-US" dirty="0"/>
              <a:t> </a:t>
            </a:r>
            <a:r>
              <a:rPr lang="en-US" dirty="0" err="1"/>
              <a:t>yo’nalishi</a:t>
            </a:r>
            <a:r>
              <a:rPr lang="en-US" dirty="0"/>
              <a:t> </a:t>
            </a:r>
            <a:r>
              <a:rPr lang="en-US" dirty="0" err="1"/>
              <a:t>va</a:t>
            </a:r>
            <a:r>
              <a:rPr lang="en-US" dirty="0"/>
              <a:t> </a:t>
            </a:r>
            <a:r>
              <a:rPr lang="en-US" dirty="0" err="1"/>
              <a:t>yakuniy</a:t>
            </a:r>
            <a:r>
              <a:rPr lang="en-US" dirty="0"/>
              <a:t> </a:t>
            </a:r>
            <a:r>
              <a:rPr lang="en-US" dirty="0" err="1"/>
              <a:t>maqsadidir</a:t>
            </a:r>
            <a:r>
              <a:rPr lang="en-US" dirty="0"/>
              <a:t>. </a:t>
            </a:r>
            <a:r>
              <a:rPr lang="en-US" dirty="0" err="1"/>
              <a:t>Inson</a:t>
            </a:r>
            <a:r>
              <a:rPr lang="en-US" dirty="0"/>
              <a:t> </a:t>
            </a:r>
            <a:r>
              <a:rPr lang="en-US" dirty="0" err="1"/>
              <a:t>huquqlari</a:t>
            </a:r>
            <a:r>
              <a:rPr lang="en-US" dirty="0"/>
              <a:t> </a:t>
            </a:r>
            <a:r>
              <a:rPr lang="en-US" dirty="0" err="1"/>
              <a:t>va</a:t>
            </a:r>
            <a:r>
              <a:rPr lang="en-US" dirty="0"/>
              <a:t> </a:t>
            </a:r>
            <a:r>
              <a:rPr lang="en-US" dirty="0" err="1"/>
              <a:t>erkinliklari</a:t>
            </a:r>
            <a:r>
              <a:rPr lang="en-US" dirty="0"/>
              <a:t> </a:t>
            </a:r>
            <a:r>
              <a:rPr lang="en-US" dirty="0" err="1"/>
              <a:t>himoya</a:t>
            </a:r>
            <a:r>
              <a:rPr lang="en-US" dirty="0"/>
              <a:t> </a:t>
            </a:r>
            <a:r>
              <a:rPr lang="en-US" dirty="0" err="1"/>
              <a:t>qilishda</a:t>
            </a:r>
            <a:r>
              <a:rPr lang="en-US" dirty="0"/>
              <a:t> </a:t>
            </a:r>
            <a:r>
              <a:rPr lang="en-US" dirty="0" err="1"/>
              <a:t>yangi</a:t>
            </a:r>
            <a:r>
              <a:rPr lang="en-US" dirty="0"/>
              <a:t> </a:t>
            </a:r>
            <a:r>
              <a:rPr lang="en-US" dirty="0" err="1"/>
              <a:t>davr</a:t>
            </a:r>
            <a:r>
              <a:rPr lang="en-US" dirty="0"/>
              <a:t> </a:t>
            </a:r>
            <a:r>
              <a:rPr lang="en-US" dirty="0" err="1"/>
              <a:t>boshlandi</a:t>
            </a:r>
            <a:r>
              <a:rPr lang="en-US" dirty="0"/>
              <a:t>. </a:t>
            </a:r>
            <a:endParaRPr lang="ru-RU" dirty="0"/>
          </a:p>
        </p:txBody>
      </p:sp>
      <p:pic>
        <p:nvPicPr>
          <p:cNvPr id="4" name="Рисунок 3">
            <a:extLst>
              <a:ext uri="{FF2B5EF4-FFF2-40B4-BE49-F238E27FC236}">
                <a16:creationId xmlns:a16="http://schemas.microsoft.com/office/drawing/2014/main" id="{BB14EBFA-17E9-4347-8D3D-0C7C34C54D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55210" y="1324248"/>
            <a:ext cx="2851126" cy="4390734"/>
          </a:xfrm>
          <a:prstGeom prst="rect">
            <a:avLst/>
          </a:prstGeom>
        </p:spPr>
      </p:pic>
      <p:sp>
        <p:nvSpPr>
          <p:cNvPr id="6" name="Прямоугольник 5">
            <a:extLst>
              <a:ext uri="{FF2B5EF4-FFF2-40B4-BE49-F238E27FC236}">
                <a16:creationId xmlns:a16="http://schemas.microsoft.com/office/drawing/2014/main" id="{52B1DB8B-68B1-4B9A-ADEE-DBC3A0575C53}"/>
              </a:ext>
            </a:extLst>
          </p:cNvPr>
          <p:cNvSpPr/>
          <p:nvPr/>
        </p:nvSpPr>
        <p:spPr>
          <a:xfrm>
            <a:off x="3218280" y="691918"/>
            <a:ext cx="973664" cy="2827697"/>
          </a:xfrm>
          <a:prstGeom prst="rect">
            <a:avLst/>
          </a:prstGeom>
          <a:noFill/>
        </p:spPr>
        <p:txBody>
          <a:bodyPr wrap="none" lIns="68580" tIns="34290" rIns="68580" bIns="34290">
            <a:spAutoFit/>
          </a:bodyPr>
          <a:lstStyle/>
          <a:p>
            <a:pPr algn="ctr"/>
            <a:r>
              <a:rPr lang="en-US" sz="17925" dirty="0">
                <a:ln w="0"/>
                <a:effectLst>
                  <a:outerShdw blurRad="38100" dist="19050" dir="2700000" algn="tl" rotWithShape="0">
                    <a:schemeClr val="dk1">
                      <a:alpha val="40000"/>
                    </a:schemeClr>
                  </a:outerShdw>
                </a:effectLst>
              </a:rPr>
              <a:t>“</a:t>
            </a:r>
            <a:endParaRPr lang="ru-RU" sz="17925" dirty="0">
              <a:ln w="0"/>
              <a:effectLst>
                <a:outerShdw blurRad="38100" dist="19050" dir="2700000" algn="tl" rotWithShape="0">
                  <a:schemeClr val="dk1">
                    <a:alpha val="40000"/>
                  </a:schemeClr>
                </a:outerShdw>
              </a:effectLst>
            </a:endParaRPr>
          </a:p>
        </p:txBody>
      </p:sp>
      <p:sp>
        <p:nvSpPr>
          <p:cNvPr id="7" name="Прямоугольник 6">
            <a:extLst>
              <a:ext uri="{FF2B5EF4-FFF2-40B4-BE49-F238E27FC236}">
                <a16:creationId xmlns:a16="http://schemas.microsoft.com/office/drawing/2014/main" id="{C713E65A-2BBF-4375-A782-8AAEB521FA41}"/>
              </a:ext>
            </a:extLst>
          </p:cNvPr>
          <p:cNvSpPr/>
          <p:nvPr/>
        </p:nvSpPr>
        <p:spPr>
          <a:xfrm rot="10800000">
            <a:off x="8122406" y="3508075"/>
            <a:ext cx="1019831" cy="2850780"/>
          </a:xfrm>
          <a:prstGeom prst="rect">
            <a:avLst/>
          </a:prstGeom>
        </p:spPr>
        <p:txBody>
          <a:bodyPr wrap="none">
            <a:spAutoFit/>
          </a:bodyPr>
          <a:lstStyle/>
          <a:p>
            <a:pPr algn="ctr"/>
            <a:r>
              <a:rPr lang="en-US" sz="17925" dirty="0">
                <a:ln w="0"/>
                <a:effectLst>
                  <a:outerShdw blurRad="38100" dist="19050" dir="2700000" algn="tl" rotWithShape="0">
                    <a:schemeClr val="dk1">
                      <a:alpha val="40000"/>
                    </a:schemeClr>
                  </a:outerShdw>
                </a:effectLst>
              </a:rPr>
              <a:t>“</a:t>
            </a:r>
            <a:endParaRPr lang="ru-RU" sz="17925"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146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E7BC75-E4D3-41B1-B379-0086D1F86008}"/>
              </a:ext>
            </a:extLst>
          </p:cNvPr>
          <p:cNvSpPr txBox="1"/>
          <p:nvPr/>
        </p:nvSpPr>
        <p:spPr>
          <a:xfrm>
            <a:off x="877824" y="1205426"/>
            <a:ext cx="7662672" cy="1477328"/>
          </a:xfrm>
          <a:prstGeom prst="rect">
            <a:avLst/>
          </a:prstGeom>
          <a:noFill/>
        </p:spPr>
        <p:txBody>
          <a:bodyPr wrap="square" rtlCol="0">
            <a:spAutoFit/>
          </a:bodyPr>
          <a:lstStyle/>
          <a:p>
            <a:pPr algn="just"/>
            <a:r>
              <a:rPr lang="en-US" dirty="0" err="1"/>
              <a:t>Inson</a:t>
            </a:r>
            <a:r>
              <a:rPr lang="en-US" dirty="0"/>
              <a:t> </a:t>
            </a:r>
            <a:r>
              <a:rPr lang="en-US" dirty="0" err="1"/>
              <a:t>huquqlari</a:t>
            </a:r>
            <a:r>
              <a:rPr lang="en-US" dirty="0"/>
              <a:t> </a:t>
            </a:r>
            <a:r>
              <a:rPr lang="en-US" dirty="0" err="1"/>
              <a:t>muammosi</a:t>
            </a:r>
            <a:r>
              <a:rPr lang="en-US" dirty="0"/>
              <a:t> </a:t>
            </a:r>
            <a:r>
              <a:rPr lang="en-US" dirty="0" err="1"/>
              <a:t>hozirgi</a:t>
            </a:r>
            <a:r>
              <a:rPr lang="en-US" dirty="0"/>
              <a:t> </a:t>
            </a:r>
            <a:r>
              <a:rPr lang="en-US" dirty="0" err="1"/>
              <a:t>zamonning</a:t>
            </a:r>
            <a:r>
              <a:rPr lang="en-US" dirty="0"/>
              <a:t> </a:t>
            </a:r>
            <a:r>
              <a:rPr lang="en-US" dirty="0" err="1"/>
              <a:t>eng</a:t>
            </a:r>
            <a:r>
              <a:rPr lang="en-US" dirty="0"/>
              <a:t> </a:t>
            </a:r>
            <a:r>
              <a:rPr lang="en-US" dirty="0" err="1"/>
              <a:t>dolzarb</a:t>
            </a:r>
            <a:r>
              <a:rPr lang="en-US" dirty="0"/>
              <a:t> </a:t>
            </a:r>
            <a:r>
              <a:rPr lang="en-US" dirty="0" err="1"/>
              <a:t>muammolaridan</a:t>
            </a:r>
            <a:r>
              <a:rPr lang="en-US" dirty="0"/>
              <a:t> </a:t>
            </a:r>
            <a:r>
              <a:rPr lang="en-US" dirty="0" err="1"/>
              <a:t>biri</a:t>
            </a:r>
            <a:r>
              <a:rPr lang="en-US" dirty="0"/>
              <a:t> </a:t>
            </a:r>
            <a:r>
              <a:rPr lang="en-US" dirty="0" err="1"/>
              <a:t>bo’lib</a:t>
            </a:r>
            <a:r>
              <a:rPr lang="en-US" dirty="0"/>
              <a:t>, </a:t>
            </a:r>
            <a:r>
              <a:rPr lang="en-US" dirty="0" err="1"/>
              <a:t>davlatning</a:t>
            </a:r>
            <a:r>
              <a:rPr lang="en-US" dirty="0"/>
              <a:t> </a:t>
            </a:r>
            <a:r>
              <a:rPr lang="en-US" dirty="0" err="1"/>
              <a:t>demokratik</a:t>
            </a:r>
            <a:r>
              <a:rPr lang="en-US" dirty="0"/>
              <a:t> </a:t>
            </a:r>
            <a:r>
              <a:rPr lang="en-US" dirty="0" err="1"/>
              <a:t>taraqqiyotini</a:t>
            </a:r>
            <a:r>
              <a:rPr lang="en-US" dirty="0"/>
              <a:t> </a:t>
            </a:r>
            <a:r>
              <a:rPr lang="en-US" dirty="0" err="1"/>
              <a:t>ko’rsatuvchi</a:t>
            </a:r>
            <a:r>
              <a:rPr lang="en-US" dirty="0"/>
              <a:t> </a:t>
            </a:r>
            <a:r>
              <a:rPr lang="en-US" dirty="0" err="1"/>
              <a:t>muhim</a:t>
            </a:r>
            <a:r>
              <a:rPr lang="en-US" dirty="0"/>
              <a:t> </a:t>
            </a:r>
            <a:r>
              <a:rPr lang="en-US" dirty="0" err="1"/>
              <a:t>mezon</a:t>
            </a:r>
            <a:r>
              <a:rPr lang="en-US" dirty="0"/>
              <a:t> </a:t>
            </a:r>
            <a:r>
              <a:rPr lang="en-US" dirty="0" err="1"/>
              <a:t>bo’lib</a:t>
            </a:r>
            <a:r>
              <a:rPr lang="en-US" dirty="0"/>
              <a:t> </a:t>
            </a:r>
            <a:r>
              <a:rPr lang="en-US" dirty="0" err="1"/>
              <a:t>xizmat</a:t>
            </a:r>
            <a:r>
              <a:rPr lang="en-US" dirty="0"/>
              <a:t> </a:t>
            </a:r>
            <a:r>
              <a:rPr lang="en-US" dirty="0" err="1"/>
              <a:t>qiladi</a:t>
            </a:r>
            <a:r>
              <a:rPr lang="en-US" dirty="0"/>
              <a:t>. </a:t>
            </a:r>
            <a:r>
              <a:rPr lang="en-US" dirty="0" err="1"/>
              <a:t>Inson</a:t>
            </a:r>
            <a:r>
              <a:rPr lang="en-US" dirty="0"/>
              <a:t> </a:t>
            </a:r>
            <a:r>
              <a:rPr lang="en-US" dirty="0" err="1"/>
              <a:t>huquqlari</a:t>
            </a:r>
            <a:r>
              <a:rPr lang="en-US" dirty="0"/>
              <a:t> </a:t>
            </a:r>
            <a:r>
              <a:rPr lang="en-US" dirty="0" err="1"/>
              <a:t>va</a:t>
            </a:r>
            <a:r>
              <a:rPr lang="en-US" dirty="0"/>
              <a:t> </a:t>
            </a:r>
            <a:r>
              <a:rPr lang="en-US" dirty="0" err="1"/>
              <a:t>erkinliklari</a:t>
            </a:r>
            <a:r>
              <a:rPr lang="en-US" dirty="0"/>
              <a:t> </a:t>
            </a:r>
            <a:r>
              <a:rPr lang="en-US" dirty="0" err="1"/>
              <a:t>g’oyasi</a:t>
            </a:r>
            <a:r>
              <a:rPr lang="en-US" dirty="0"/>
              <a:t> </a:t>
            </a:r>
            <a:r>
              <a:rPr lang="en-US" dirty="0" err="1"/>
              <a:t>asrlar</a:t>
            </a:r>
            <a:r>
              <a:rPr lang="en-US" dirty="0"/>
              <a:t> </a:t>
            </a:r>
            <a:r>
              <a:rPr lang="en-US" dirty="0" err="1"/>
              <a:t>davomida</a:t>
            </a:r>
            <a:r>
              <a:rPr lang="en-US" dirty="0"/>
              <a:t> </a:t>
            </a:r>
            <a:r>
              <a:rPr lang="en-US" dirty="0" err="1"/>
              <a:t>shakllanib</a:t>
            </a:r>
            <a:r>
              <a:rPr lang="en-US" dirty="0"/>
              <a:t>, </a:t>
            </a:r>
            <a:r>
              <a:rPr lang="en-US" dirty="0" err="1"/>
              <a:t>rivojlanib</a:t>
            </a:r>
            <a:r>
              <a:rPr lang="en-US" dirty="0"/>
              <a:t> </a:t>
            </a:r>
            <a:r>
              <a:rPr lang="en-US" dirty="0" err="1"/>
              <a:t>kelmoqda</a:t>
            </a:r>
            <a:r>
              <a:rPr lang="en-US" dirty="0"/>
              <a:t>. Bu </a:t>
            </a:r>
            <a:r>
              <a:rPr lang="en-US" dirty="0" err="1"/>
              <a:t>g’oya</a:t>
            </a:r>
            <a:r>
              <a:rPr lang="en-US" dirty="0"/>
              <a:t> </a:t>
            </a:r>
            <a:r>
              <a:rPr lang="en-US" dirty="0" err="1"/>
              <a:t>rivojiga</a:t>
            </a:r>
            <a:r>
              <a:rPr lang="en-US" dirty="0"/>
              <a:t> </a:t>
            </a:r>
            <a:r>
              <a:rPr lang="en-US" dirty="0" err="1"/>
              <a:t>ko’plab</a:t>
            </a:r>
            <a:r>
              <a:rPr lang="en-US" dirty="0"/>
              <a:t> </a:t>
            </a:r>
            <a:r>
              <a:rPr lang="en-US" dirty="0" err="1"/>
              <a:t>mutafakkirlar</a:t>
            </a:r>
            <a:r>
              <a:rPr lang="en-US" dirty="0"/>
              <a:t> </a:t>
            </a:r>
            <a:r>
              <a:rPr lang="en-US" dirty="0" err="1"/>
              <a:t>o’z</a:t>
            </a:r>
            <a:r>
              <a:rPr lang="en-US" dirty="0"/>
              <a:t> </a:t>
            </a:r>
            <a:r>
              <a:rPr lang="en-US" dirty="0" err="1"/>
              <a:t>hissalarini</a:t>
            </a:r>
            <a:r>
              <a:rPr lang="en-US" dirty="0"/>
              <a:t> </a:t>
            </a:r>
            <a:r>
              <a:rPr lang="en-US" dirty="0" err="1"/>
              <a:t>qo’shganlar</a:t>
            </a:r>
            <a:r>
              <a:rPr lang="en-US" dirty="0"/>
              <a:t>. </a:t>
            </a:r>
            <a:endParaRPr lang="ru-RU" dirty="0"/>
          </a:p>
        </p:txBody>
      </p:sp>
      <p:pic>
        <p:nvPicPr>
          <p:cNvPr id="4" name="Рисунок 3">
            <a:extLst>
              <a:ext uri="{FF2B5EF4-FFF2-40B4-BE49-F238E27FC236}">
                <a16:creationId xmlns:a16="http://schemas.microsoft.com/office/drawing/2014/main" id="{CA4761CA-6598-40D0-BDA6-D4AAD0FD565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920344" y="3129007"/>
            <a:ext cx="5303312" cy="2612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227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98DC7C5-33CA-47BA-AACE-57AD394BCB9B}"/>
              </a:ext>
            </a:extLst>
          </p:cNvPr>
          <p:cNvSpPr/>
          <p:nvPr/>
        </p:nvSpPr>
        <p:spPr>
          <a:xfrm>
            <a:off x="685800" y="1109482"/>
            <a:ext cx="7997483" cy="2031325"/>
          </a:xfrm>
          <a:prstGeom prst="rect">
            <a:avLst/>
          </a:prstGeom>
        </p:spPr>
        <p:txBody>
          <a:bodyPr wrap="square">
            <a:spAutoFit/>
          </a:bodyPr>
          <a:lstStyle/>
          <a:p>
            <a:pPr algn="ctr"/>
            <a:r>
              <a:rPr lang="en-US" sz="2100" dirty="0"/>
              <a:t>Shu </a:t>
            </a:r>
            <a:r>
              <a:rPr lang="en-US" sz="2100" dirty="0" err="1"/>
              <a:t>ma’noda</a:t>
            </a:r>
            <a:r>
              <a:rPr lang="en-US" sz="2100" dirty="0"/>
              <a:t> ham </a:t>
            </a:r>
            <a:r>
              <a:rPr lang="en-US" sz="2100" dirty="0" err="1"/>
              <a:t>inson</a:t>
            </a:r>
            <a:r>
              <a:rPr lang="en-US" sz="2100" dirty="0"/>
              <a:t> </a:t>
            </a:r>
            <a:r>
              <a:rPr lang="en-US" sz="2100" dirty="0" err="1"/>
              <a:t>huquq</a:t>
            </a:r>
            <a:r>
              <a:rPr lang="en-US" sz="2100" dirty="0"/>
              <a:t> </a:t>
            </a:r>
            <a:r>
              <a:rPr lang="en-US" sz="2100" dirty="0" err="1"/>
              <a:t>va</a:t>
            </a:r>
            <a:r>
              <a:rPr lang="en-US" sz="2100" dirty="0"/>
              <a:t> </a:t>
            </a:r>
            <a:r>
              <a:rPr lang="en-US" sz="2100" dirty="0" err="1"/>
              <a:t>erkinliklari</a:t>
            </a:r>
            <a:r>
              <a:rPr lang="en-US" sz="2100" dirty="0"/>
              <a:t> </a:t>
            </a:r>
            <a:r>
              <a:rPr lang="en-US" sz="2100" dirty="0" err="1"/>
              <a:t>butun</a:t>
            </a:r>
            <a:r>
              <a:rPr lang="en-US" sz="2100" dirty="0"/>
              <a:t> </a:t>
            </a:r>
            <a:r>
              <a:rPr lang="en-US" sz="2100" dirty="0" err="1"/>
              <a:t>insoniyat</a:t>
            </a:r>
            <a:r>
              <a:rPr lang="en-US" sz="2100" dirty="0"/>
              <a:t> </a:t>
            </a:r>
            <a:r>
              <a:rPr lang="en-US" sz="2100" dirty="0" err="1"/>
              <a:t>umumiy</a:t>
            </a:r>
            <a:r>
              <a:rPr lang="en-US" sz="2100" dirty="0"/>
              <a:t> </a:t>
            </a:r>
            <a:r>
              <a:rPr lang="en-US" sz="2100" dirty="0" err="1"/>
              <a:t>ma’naviyhuquqiy</a:t>
            </a:r>
            <a:r>
              <a:rPr lang="en-US" sz="2100" dirty="0"/>
              <a:t> </a:t>
            </a:r>
            <a:r>
              <a:rPr lang="en-US" sz="2100" dirty="0" err="1"/>
              <a:t>merosining</a:t>
            </a:r>
            <a:r>
              <a:rPr lang="en-US" sz="2100" dirty="0"/>
              <a:t> </a:t>
            </a:r>
            <a:r>
              <a:rPr lang="en-US" sz="2100" dirty="0" err="1"/>
              <a:t>ajralmas</a:t>
            </a:r>
            <a:r>
              <a:rPr lang="en-US" sz="2100" dirty="0"/>
              <a:t> </a:t>
            </a:r>
            <a:r>
              <a:rPr lang="en-US" sz="2100" dirty="0" err="1"/>
              <a:t>tarkibiy</a:t>
            </a:r>
            <a:r>
              <a:rPr lang="en-US" sz="2100" dirty="0"/>
              <a:t> </a:t>
            </a:r>
            <a:r>
              <a:rPr lang="en-US" sz="2100" dirty="0" err="1"/>
              <a:t>qismi</a:t>
            </a:r>
            <a:r>
              <a:rPr lang="en-US" sz="2100" dirty="0"/>
              <a:t> </a:t>
            </a:r>
            <a:r>
              <a:rPr lang="en-US" sz="2100" dirty="0" err="1"/>
              <a:t>va</a:t>
            </a:r>
            <a:r>
              <a:rPr lang="en-US" sz="2100" dirty="0"/>
              <a:t> </a:t>
            </a:r>
            <a:r>
              <a:rPr lang="en-US" sz="2100" dirty="0" err="1"/>
              <a:t>qadriyatidir</a:t>
            </a:r>
            <a:r>
              <a:rPr lang="en-US" sz="2100" dirty="0"/>
              <a:t>. </a:t>
            </a:r>
            <a:r>
              <a:rPr lang="en-US" sz="2100" dirty="0" err="1"/>
              <a:t>O’zbekiston</a:t>
            </a:r>
            <a:r>
              <a:rPr lang="en-US" sz="2100" dirty="0"/>
              <a:t> </a:t>
            </a:r>
            <a:r>
              <a:rPr lang="en-US" sz="2100" dirty="0" err="1"/>
              <a:t>Respublikasi</a:t>
            </a:r>
            <a:r>
              <a:rPr lang="en-US" sz="2100" dirty="0"/>
              <a:t> </a:t>
            </a:r>
            <a:r>
              <a:rPr lang="en-US" sz="2100" dirty="0" err="1"/>
              <a:t>Prezidenti</a:t>
            </a:r>
            <a:r>
              <a:rPr lang="en-US" sz="2100" dirty="0"/>
              <a:t> </a:t>
            </a:r>
            <a:r>
              <a:rPr lang="en-US" sz="2100" dirty="0" err="1"/>
              <a:t>Islom</a:t>
            </a:r>
            <a:r>
              <a:rPr lang="en-US" sz="2100" dirty="0"/>
              <a:t> </a:t>
            </a:r>
            <a:r>
              <a:rPr lang="en-US" sz="2100" dirty="0" err="1"/>
              <a:t>Karimov</a:t>
            </a:r>
            <a:r>
              <a:rPr lang="en-US" sz="2100" dirty="0"/>
              <a:t> </a:t>
            </a:r>
            <a:r>
              <a:rPr lang="en-US" sz="2100" dirty="0" err="1"/>
              <a:t>ta’kidlaganidek</a:t>
            </a:r>
            <a:r>
              <a:rPr lang="en-US" sz="2100" dirty="0"/>
              <a:t>: “</a:t>
            </a:r>
            <a:r>
              <a:rPr lang="en-US" sz="2100" dirty="0" err="1"/>
              <a:t>Inson</a:t>
            </a:r>
            <a:r>
              <a:rPr lang="en-US" sz="2100" dirty="0"/>
              <a:t> </a:t>
            </a:r>
            <a:r>
              <a:rPr lang="en-US" sz="2100" dirty="0" err="1"/>
              <a:t>huquqlari</a:t>
            </a:r>
            <a:r>
              <a:rPr lang="en-US" sz="2100" dirty="0"/>
              <a:t> </a:t>
            </a:r>
            <a:r>
              <a:rPr lang="en-US" sz="2100" dirty="0" err="1"/>
              <a:t>va</a:t>
            </a:r>
            <a:r>
              <a:rPr lang="en-US" sz="2100" dirty="0"/>
              <a:t> </a:t>
            </a:r>
            <a:r>
              <a:rPr lang="en-US" sz="2100" dirty="0" err="1"/>
              <a:t>demokratiya</a:t>
            </a:r>
            <a:r>
              <a:rPr lang="en-US" sz="2100" dirty="0"/>
              <a:t> </a:t>
            </a:r>
            <a:r>
              <a:rPr lang="en-US" sz="2100" dirty="0" err="1"/>
              <a:t>O’zbekistonning</a:t>
            </a:r>
            <a:r>
              <a:rPr lang="en-US" sz="2100" dirty="0"/>
              <a:t> </a:t>
            </a:r>
            <a:r>
              <a:rPr lang="en-US" sz="2100" dirty="0" err="1"/>
              <a:t>milliy</a:t>
            </a:r>
            <a:r>
              <a:rPr lang="en-US" sz="2100" dirty="0"/>
              <a:t> </a:t>
            </a:r>
            <a:r>
              <a:rPr lang="en-US" sz="2100" dirty="0" err="1"/>
              <a:t>va</a:t>
            </a:r>
            <a:r>
              <a:rPr lang="en-US" sz="2100" dirty="0"/>
              <a:t> </a:t>
            </a:r>
            <a:r>
              <a:rPr lang="en-US" sz="2100" dirty="0" err="1"/>
              <a:t>davlat</a:t>
            </a:r>
            <a:r>
              <a:rPr lang="en-US" sz="2100" dirty="0"/>
              <a:t> </a:t>
            </a:r>
            <a:r>
              <a:rPr lang="en-US" sz="2100" dirty="0" err="1"/>
              <a:t>manfaatlariga</a:t>
            </a:r>
            <a:r>
              <a:rPr lang="en-US" sz="2100" dirty="0"/>
              <a:t>, </a:t>
            </a:r>
            <a:r>
              <a:rPr lang="en-US" sz="2100" dirty="0" err="1"/>
              <a:t>xalqning</a:t>
            </a:r>
            <a:r>
              <a:rPr lang="en-US" sz="2100" dirty="0"/>
              <a:t> </a:t>
            </a:r>
            <a:r>
              <a:rPr lang="en-US" sz="2100" dirty="0" err="1"/>
              <a:t>erksevar</a:t>
            </a:r>
            <a:r>
              <a:rPr lang="en-US" sz="2100" dirty="0"/>
              <a:t> </a:t>
            </a:r>
            <a:r>
              <a:rPr lang="en-US" sz="2100" dirty="0" err="1"/>
              <a:t>milliy</a:t>
            </a:r>
            <a:r>
              <a:rPr lang="en-US" sz="2100" dirty="0"/>
              <a:t> </a:t>
            </a:r>
            <a:r>
              <a:rPr lang="en-US" sz="2100" dirty="0" err="1"/>
              <a:t>tafakkur</a:t>
            </a:r>
            <a:r>
              <a:rPr lang="en-US" sz="2100" dirty="0"/>
              <a:t> </a:t>
            </a:r>
            <a:r>
              <a:rPr lang="en-US" sz="2100" dirty="0" err="1"/>
              <a:t>tarzi</a:t>
            </a:r>
            <a:r>
              <a:rPr lang="en-US" sz="2100" dirty="0"/>
              <a:t> </a:t>
            </a:r>
            <a:r>
              <a:rPr lang="en-US" sz="2100" dirty="0" err="1"/>
              <a:t>va</a:t>
            </a:r>
            <a:r>
              <a:rPr lang="en-US" sz="2100" dirty="0"/>
              <a:t> </a:t>
            </a:r>
            <a:r>
              <a:rPr lang="en-US" sz="2100" dirty="0" err="1"/>
              <a:t>ruhiyatiga</a:t>
            </a:r>
            <a:r>
              <a:rPr lang="en-US" sz="2100" dirty="0"/>
              <a:t> </a:t>
            </a:r>
            <a:r>
              <a:rPr lang="en-US" sz="2100" dirty="0" err="1"/>
              <a:t>to’la</a:t>
            </a:r>
            <a:r>
              <a:rPr lang="en-US" sz="2100" dirty="0"/>
              <a:t> </a:t>
            </a:r>
            <a:r>
              <a:rPr lang="en-US" sz="2100" dirty="0" err="1"/>
              <a:t>mos</a:t>
            </a:r>
            <a:r>
              <a:rPr lang="en-US" sz="2100" dirty="0"/>
              <a:t> </a:t>
            </a:r>
            <a:r>
              <a:rPr lang="en-US" sz="2100" dirty="0" err="1"/>
              <a:t>keladi</a:t>
            </a:r>
            <a:r>
              <a:rPr lang="en-US" sz="2100" dirty="0"/>
              <a:t>”</a:t>
            </a:r>
            <a:endParaRPr lang="ru-RU" sz="2100" dirty="0"/>
          </a:p>
        </p:txBody>
      </p:sp>
      <p:pic>
        <p:nvPicPr>
          <p:cNvPr id="4" name="Рисунок 3">
            <a:extLst>
              <a:ext uri="{FF2B5EF4-FFF2-40B4-BE49-F238E27FC236}">
                <a16:creationId xmlns:a16="http://schemas.microsoft.com/office/drawing/2014/main" id="{FFA1D140-30E8-4865-AACC-F929580687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0" y="3117723"/>
            <a:ext cx="9144000" cy="2883027"/>
          </a:xfrm>
          <a:prstGeom prst="rect">
            <a:avLst/>
          </a:prstGeom>
          <a:ln>
            <a:noFill/>
          </a:ln>
          <a:effectLst>
            <a:softEdge rad="112500"/>
          </a:effectLst>
        </p:spPr>
      </p:pic>
    </p:spTree>
    <p:extLst>
      <p:ext uri="{BB962C8B-B14F-4D97-AF65-F5344CB8AC3E}">
        <p14:creationId xmlns:p14="http://schemas.microsoft.com/office/powerpoint/2010/main" val="339643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D4E621F-7A56-4072-B0AA-FE0819689B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95423" y="971550"/>
            <a:ext cx="5106572" cy="4914900"/>
          </a:xfrm>
          <a:prstGeom prst="ellipse">
            <a:avLst/>
          </a:prstGeom>
          <a:ln>
            <a:noFill/>
          </a:ln>
          <a:effectLst>
            <a:softEdge rad="112500"/>
          </a:effectLst>
        </p:spPr>
      </p:pic>
      <p:sp>
        <p:nvSpPr>
          <p:cNvPr id="7" name="TextBox 6">
            <a:extLst>
              <a:ext uri="{FF2B5EF4-FFF2-40B4-BE49-F238E27FC236}">
                <a16:creationId xmlns:a16="http://schemas.microsoft.com/office/drawing/2014/main" id="{9D8E4DB9-48ED-4BD1-A47B-EFBCA261FA52}"/>
              </a:ext>
            </a:extLst>
          </p:cNvPr>
          <p:cNvSpPr txBox="1"/>
          <p:nvPr/>
        </p:nvSpPr>
        <p:spPr>
          <a:xfrm>
            <a:off x="5240215" y="1289832"/>
            <a:ext cx="3608363" cy="4685898"/>
          </a:xfrm>
          <a:prstGeom prst="rect">
            <a:avLst/>
          </a:prstGeom>
          <a:noFill/>
        </p:spPr>
        <p:txBody>
          <a:bodyPr wrap="square" rtlCol="0">
            <a:spAutoFit/>
          </a:bodyPr>
          <a:lstStyle/>
          <a:p>
            <a:pPr algn="ctr"/>
            <a:r>
              <a:rPr lang="en-US" sz="1500" dirty="0" err="1">
                <a:solidFill>
                  <a:srgbClr val="FF0000"/>
                </a:solidFill>
                <a:latin typeface="Times New Roman" panose="02020603050405020304" pitchFamily="18" charset="0"/>
              </a:rPr>
              <a:t>O’zbekiston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Respublikasida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Inson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huquqlari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boyicha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hozirgi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kunda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faol</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ish</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olib</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borayotgan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milliy</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institutlardan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biri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bu</a:t>
            </a:r>
            <a:r>
              <a:rPr lang="en-US" sz="1500" dirty="0">
                <a:solidFill>
                  <a:srgbClr val="FF0000"/>
                </a:solidFill>
                <a:latin typeface="Times New Roman" panose="02020603050405020304" pitchFamily="18" charset="0"/>
              </a:rPr>
              <a:t> - </a:t>
            </a:r>
            <a:r>
              <a:rPr lang="en-US" sz="1500" dirty="0" err="1">
                <a:solidFill>
                  <a:srgbClr val="FF0000"/>
                </a:solidFill>
                <a:latin typeface="Times New Roman" panose="02020603050405020304" pitchFamily="18" charset="0"/>
              </a:rPr>
              <a:t>Inson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huquqlari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boyicha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O’zbekiston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Respublikasi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Milliy</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markazidir</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Davlat</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idoralararo</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tahlil</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tushuntirish</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va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muvofiqlashtirish</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organi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bo’lmish</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Inson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huquqlari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boyicha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O’zbekiston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Respublikasi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Milliy</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markazi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inson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huquqlari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sohasida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davlat</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boshqaruv</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organlari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faoliyatini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muvofiqlashtirib</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bordi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inson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huquqlari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sohasidagi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ishlar</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milliy</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rejasini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ishlab</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chiqadi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O’zbekistonda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inson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huquqlari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himoyasi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boyicha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milliy</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ma'ruzalar</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tayyorlaydi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davlat</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xizmatchilari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uchun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esa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inson</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huquqlari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muhofazasi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sohasida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axborot</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bazasini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yaratadi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ularni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o’qitadi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maslahatlar</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beradi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va</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tashviqot</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ishlarini</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olib</a:t>
            </a:r>
            <a:r>
              <a:rPr lang="en-US" sz="1500" dirty="0">
                <a:solidFill>
                  <a:srgbClr val="FF0000"/>
                </a:solidFill>
                <a:latin typeface="Times New Roman" panose="02020603050405020304" pitchFamily="18" charset="0"/>
              </a:rPr>
              <a:t> </a:t>
            </a:r>
            <a:r>
              <a:rPr lang="en-US" sz="1500" dirty="0" err="1">
                <a:solidFill>
                  <a:srgbClr val="FF0000"/>
                </a:solidFill>
                <a:latin typeface="Times New Roman" panose="02020603050405020304" pitchFamily="18" charset="0"/>
              </a:rPr>
              <a:t>boradi</a:t>
            </a:r>
            <a:r>
              <a:rPr lang="en-US" sz="1500" dirty="0">
                <a:solidFill>
                  <a:srgbClr val="FF0000"/>
                </a:solidFill>
                <a:latin typeface="Times New Roman" panose="02020603050405020304" pitchFamily="18" charset="0"/>
              </a:rPr>
              <a:t>.</a:t>
            </a:r>
            <a:endParaRPr lang="ru-RU" sz="1500" dirty="0">
              <a:solidFill>
                <a:srgbClr val="FF0000"/>
              </a:solidFill>
            </a:endParaRPr>
          </a:p>
          <a:p>
            <a:endParaRPr lang="ru-RU" sz="1350" dirty="0"/>
          </a:p>
        </p:txBody>
      </p:sp>
    </p:spTree>
    <p:extLst>
      <p:ext uri="{BB962C8B-B14F-4D97-AF65-F5344CB8AC3E}">
        <p14:creationId xmlns:p14="http://schemas.microsoft.com/office/powerpoint/2010/main" val="70142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872838" y="1632115"/>
            <a:ext cx="4845131" cy="3841190"/>
          </a:xfrm>
        </p:spPr>
        <p:txBody>
          <a:bodyPr>
            <a:normAutofit/>
          </a:bodyPr>
          <a:lstStyle/>
          <a:p>
            <a:pPr algn="just" eaLnBrk="1" hangingPunct="1">
              <a:lnSpc>
                <a:spcPct val="90000"/>
              </a:lnSpc>
            </a:pPr>
            <a:r>
              <a:rPr lang="en-US" altLang="ru-RU" sz="2250" dirty="0" err="1"/>
              <a:t>O’zbekistonda</a:t>
            </a:r>
            <a:r>
              <a:rPr lang="en-US" altLang="ru-RU" sz="2250" dirty="0"/>
              <a:t> </a:t>
            </a:r>
            <a:r>
              <a:rPr lang="en-US" altLang="ru-RU" sz="2250" dirty="0" err="1"/>
              <a:t>shaxs</a:t>
            </a:r>
            <a:r>
              <a:rPr lang="en-US" altLang="ru-RU" sz="2250" dirty="0"/>
              <a:t> </a:t>
            </a:r>
            <a:r>
              <a:rPr lang="en-US" altLang="ru-RU" sz="2250" dirty="0" err="1"/>
              <a:t>erkinligi</a:t>
            </a:r>
            <a:r>
              <a:rPr lang="en-US" altLang="ru-RU" sz="2250" dirty="0"/>
              <a:t>, </a:t>
            </a:r>
            <a:r>
              <a:rPr lang="en-US" altLang="ru-RU" sz="2250" dirty="0" err="1"/>
              <a:t>inson</a:t>
            </a:r>
            <a:r>
              <a:rPr lang="en-US" altLang="ru-RU" sz="2250" dirty="0"/>
              <a:t> </a:t>
            </a:r>
            <a:r>
              <a:rPr lang="en-US" altLang="ru-RU" sz="2250" dirty="0" err="1"/>
              <a:t>huquqlarining</a:t>
            </a:r>
            <a:r>
              <a:rPr lang="en-US" altLang="ru-RU" sz="2250" dirty="0"/>
              <a:t> </a:t>
            </a:r>
            <a:r>
              <a:rPr lang="en-US" altLang="ru-RU" sz="2250" dirty="0" err="1"/>
              <a:t>muhofazasi</a:t>
            </a:r>
            <a:r>
              <a:rPr lang="en-US" altLang="ru-RU" sz="2250" dirty="0"/>
              <a:t> </a:t>
            </a:r>
            <a:r>
              <a:rPr lang="en-US" altLang="ru-RU" sz="2250" dirty="0" err="1"/>
              <a:t>va</a:t>
            </a:r>
            <a:r>
              <a:rPr lang="en-US" altLang="ru-RU" sz="2250" dirty="0"/>
              <a:t> </a:t>
            </a:r>
            <a:r>
              <a:rPr lang="en-US" altLang="ru-RU" sz="2250" dirty="0" err="1"/>
              <a:t>kafolati</a:t>
            </a:r>
            <a:r>
              <a:rPr lang="en-US" altLang="ru-RU" sz="2250" dirty="0"/>
              <a:t>, </a:t>
            </a:r>
            <a:r>
              <a:rPr lang="en-US" altLang="ru-RU" sz="2250" dirty="0" err="1"/>
              <a:t>mehnat</a:t>
            </a:r>
            <a:r>
              <a:rPr lang="en-US" altLang="ru-RU" sz="2250" dirty="0"/>
              <a:t> </a:t>
            </a:r>
            <a:r>
              <a:rPr lang="en-US" altLang="ru-RU" sz="2250" dirty="0" err="1"/>
              <a:t>va</a:t>
            </a:r>
            <a:r>
              <a:rPr lang="en-US" altLang="ru-RU" sz="2250" dirty="0"/>
              <a:t> </a:t>
            </a:r>
            <a:r>
              <a:rPr lang="en-US" altLang="ru-RU" sz="2250" dirty="0" err="1"/>
              <a:t>kasbni</a:t>
            </a:r>
            <a:r>
              <a:rPr lang="en-US" altLang="ru-RU" sz="2250" dirty="0"/>
              <a:t> </a:t>
            </a:r>
            <a:r>
              <a:rPr lang="en-US" altLang="ru-RU" sz="2250" dirty="0" err="1"/>
              <a:t>erkin</a:t>
            </a:r>
            <a:r>
              <a:rPr lang="en-US" altLang="ru-RU" sz="2250" dirty="0"/>
              <a:t> </a:t>
            </a:r>
            <a:r>
              <a:rPr lang="en-US" altLang="ru-RU" sz="2250" dirty="0" err="1"/>
              <a:t>tanlash</a:t>
            </a:r>
            <a:r>
              <a:rPr lang="en-US" altLang="ru-RU" sz="2250" dirty="0"/>
              <a:t> </a:t>
            </a:r>
            <a:r>
              <a:rPr lang="en-US" altLang="ru-RU" sz="2250" dirty="0" err="1"/>
              <a:t>huquqi</a:t>
            </a:r>
            <a:r>
              <a:rPr lang="en-US" altLang="ru-RU" sz="2250" dirty="0"/>
              <a:t>, </a:t>
            </a:r>
            <a:r>
              <a:rPr lang="en-US" altLang="ru-RU" sz="2250" dirty="0" err="1"/>
              <a:t>ta’lim</a:t>
            </a:r>
            <a:r>
              <a:rPr lang="en-US" altLang="ru-RU" sz="2250" dirty="0"/>
              <a:t> </a:t>
            </a:r>
            <a:r>
              <a:rPr lang="en-US" altLang="ru-RU" sz="2250" dirty="0" err="1"/>
              <a:t>olish</a:t>
            </a:r>
            <a:r>
              <a:rPr lang="en-US" altLang="ru-RU" sz="2250" dirty="0"/>
              <a:t>, </a:t>
            </a:r>
            <a:r>
              <a:rPr lang="en-US" altLang="ru-RU" sz="2250" dirty="0" err="1"/>
              <a:t>ijtimoiy</a:t>
            </a:r>
            <a:r>
              <a:rPr lang="en-US" altLang="ru-RU" sz="2250" dirty="0"/>
              <a:t> </a:t>
            </a:r>
            <a:r>
              <a:rPr lang="en-US" altLang="ru-RU" sz="2250" dirty="0" err="1"/>
              <a:t>muhofaza</a:t>
            </a:r>
            <a:r>
              <a:rPr lang="en-US" altLang="ru-RU" sz="2250" dirty="0"/>
              <a:t> </a:t>
            </a:r>
            <a:r>
              <a:rPr lang="en-US" altLang="ru-RU" sz="2250" dirty="0" err="1"/>
              <a:t>va</a:t>
            </a:r>
            <a:r>
              <a:rPr lang="en-US" altLang="ru-RU" sz="2250" dirty="0"/>
              <a:t> </a:t>
            </a:r>
            <a:r>
              <a:rPr lang="en-US" altLang="ru-RU" sz="2250" dirty="0" err="1"/>
              <a:t>boshqa</a:t>
            </a:r>
            <a:r>
              <a:rPr lang="en-US" altLang="ru-RU" sz="2250" dirty="0"/>
              <a:t> </a:t>
            </a:r>
            <a:r>
              <a:rPr lang="en-US" altLang="ru-RU" sz="2250" dirty="0" err="1"/>
              <a:t>huquqlari</a:t>
            </a:r>
            <a:r>
              <a:rPr lang="en-US" altLang="ru-RU" sz="2250" dirty="0"/>
              <a:t> </a:t>
            </a:r>
            <a:r>
              <a:rPr lang="en-US" altLang="ru-RU" sz="2250" dirty="0" err="1"/>
              <a:t>qonun</a:t>
            </a:r>
            <a:r>
              <a:rPr lang="en-US" altLang="ru-RU" sz="2250" dirty="0"/>
              <a:t> </a:t>
            </a:r>
            <a:r>
              <a:rPr lang="en-US" altLang="ru-RU" sz="2250" dirty="0" err="1"/>
              <a:t>bilan</a:t>
            </a:r>
            <a:r>
              <a:rPr lang="en-US" altLang="ru-RU" sz="2250" dirty="0"/>
              <a:t> </a:t>
            </a:r>
            <a:r>
              <a:rPr lang="en-US" altLang="ru-RU" sz="2250" dirty="0" err="1"/>
              <a:t>himoya</a:t>
            </a:r>
            <a:r>
              <a:rPr lang="en-US" altLang="ru-RU" sz="2250" dirty="0"/>
              <a:t> </a:t>
            </a:r>
            <a:r>
              <a:rPr lang="en-US" altLang="ru-RU" sz="2250" dirty="0" err="1"/>
              <a:t>qilinadi</a:t>
            </a:r>
            <a:r>
              <a:rPr lang="en-US" altLang="ru-RU" sz="2250" dirty="0"/>
              <a:t>. 1995 </a:t>
            </a:r>
            <a:r>
              <a:rPr lang="en-US" altLang="ru-RU" sz="2250" dirty="0" err="1"/>
              <a:t>yil</a:t>
            </a:r>
            <a:r>
              <a:rPr lang="en-US" altLang="ru-RU" sz="2250" dirty="0"/>
              <a:t> 23 </a:t>
            </a:r>
            <a:r>
              <a:rPr lang="en-US" altLang="ru-RU" sz="2250" dirty="0" err="1"/>
              <a:t>fevralda</a:t>
            </a:r>
            <a:r>
              <a:rPr lang="en-US" altLang="ru-RU" sz="2250" dirty="0"/>
              <a:t> </a:t>
            </a:r>
            <a:r>
              <a:rPr lang="en-US" altLang="ru-RU" sz="2250" dirty="0" err="1"/>
              <a:t>birinchi</a:t>
            </a:r>
            <a:r>
              <a:rPr lang="en-US" altLang="ru-RU" sz="2250" dirty="0"/>
              <a:t> </a:t>
            </a:r>
            <a:r>
              <a:rPr lang="en-US" altLang="ru-RU" sz="2250" dirty="0" err="1"/>
              <a:t>chaqiriq</a:t>
            </a:r>
            <a:r>
              <a:rPr lang="en-US" altLang="ru-RU" sz="2250" dirty="0"/>
              <a:t>    </a:t>
            </a:r>
            <a:r>
              <a:rPr lang="en-US" altLang="ru-RU" sz="2250" dirty="0" err="1"/>
              <a:t>Oliy</a:t>
            </a:r>
            <a:r>
              <a:rPr lang="en-US" altLang="ru-RU" sz="2250" dirty="0"/>
              <a:t> </a:t>
            </a:r>
            <a:r>
              <a:rPr lang="en-US" altLang="ru-RU" sz="2250" dirty="0" err="1"/>
              <a:t>Majlisning</a:t>
            </a:r>
            <a:r>
              <a:rPr lang="en-US" altLang="ru-RU" sz="2250" dirty="0"/>
              <a:t> </a:t>
            </a:r>
            <a:r>
              <a:rPr lang="en-US" altLang="ru-RU" sz="2250" dirty="0" err="1"/>
              <a:t>birinchi</a:t>
            </a:r>
            <a:r>
              <a:rPr lang="en-US" altLang="ru-RU" sz="2250" dirty="0"/>
              <a:t> </a:t>
            </a:r>
            <a:r>
              <a:rPr lang="en-US" altLang="ru-RU" sz="2250" dirty="0" err="1"/>
              <a:t>sessiyasida</a:t>
            </a:r>
            <a:r>
              <a:rPr lang="en-US" altLang="ru-RU" sz="2250" dirty="0"/>
              <a:t> </a:t>
            </a:r>
            <a:r>
              <a:rPr lang="en-US" altLang="ru-RU" sz="2250" dirty="0" err="1"/>
              <a:t>Oliy</a:t>
            </a:r>
            <a:r>
              <a:rPr lang="en-US" altLang="ru-RU" sz="2250" dirty="0"/>
              <a:t> </a:t>
            </a:r>
            <a:r>
              <a:rPr lang="en-US" altLang="ru-RU" sz="2250" dirty="0" err="1"/>
              <a:t>Majlisning</a:t>
            </a:r>
            <a:r>
              <a:rPr lang="en-US" altLang="ru-RU" sz="2250" dirty="0"/>
              <a:t> </a:t>
            </a:r>
            <a:r>
              <a:rPr lang="en-US" altLang="ru-RU" sz="2250" dirty="0" err="1"/>
              <a:t>Inson</a:t>
            </a:r>
            <a:r>
              <a:rPr lang="en-US" altLang="ru-RU" sz="2250" dirty="0"/>
              <a:t> </a:t>
            </a:r>
            <a:r>
              <a:rPr lang="en-US" altLang="ru-RU" sz="2250" dirty="0" err="1"/>
              <a:t>huquqlari</a:t>
            </a:r>
            <a:r>
              <a:rPr lang="en-US" altLang="ru-RU" sz="2250" dirty="0"/>
              <a:t> </a:t>
            </a:r>
            <a:r>
              <a:rPr lang="en-US" altLang="ru-RU" sz="2250" dirty="0" err="1"/>
              <a:t>bo’yicha</a:t>
            </a:r>
            <a:r>
              <a:rPr lang="en-US" altLang="ru-RU" sz="2250" dirty="0"/>
              <a:t> </a:t>
            </a:r>
            <a:r>
              <a:rPr lang="en-US" altLang="ru-RU" sz="2250" dirty="0" err="1"/>
              <a:t>Vakili</a:t>
            </a:r>
            <a:r>
              <a:rPr lang="en-US" altLang="ru-RU" sz="2250" dirty="0"/>
              <a:t> (Ombudsman) </a:t>
            </a:r>
            <a:r>
              <a:rPr lang="en-US" altLang="ru-RU" sz="2250" dirty="0" err="1"/>
              <a:t>lavozimi</a:t>
            </a:r>
            <a:r>
              <a:rPr lang="en-US" altLang="ru-RU" sz="2250" dirty="0"/>
              <a:t> </a:t>
            </a:r>
            <a:r>
              <a:rPr lang="en-US" altLang="ru-RU" sz="2250" dirty="0" err="1"/>
              <a:t>ta’sis</a:t>
            </a:r>
            <a:r>
              <a:rPr lang="en-US" altLang="ru-RU" sz="2250" dirty="0"/>
              <a:t> </a:t>
            </a:r>
            <a:r>
              <a:rPr lang="en-US" altLang="ru-RU" sz="2250" dirty="0" err="1"/>
              <a:t>etildi</a:t>
            </a:r>
            <a:r>
              <a:rPr lang="en-US" altLang="ru-RU" sz="2250" dirty="0"/>
              <a:t> </a:t>
            </a:r>
            <a:r>
              <a:rPr lang="en-US" altLang="ru-RU" sz="2250" dirty="0" err="1"/>
              <a:t>va</a:t>
            </a:r>
            <a:r>
              <a:rPr lang="en-US" altLang="ru-RU" sz="2250" dirty="0"/>
              <a:t> </a:t>
            </a:r>
            <a:r>
              <a:rPr lang="en-US" altLang="ru-RU" sz="2250" dirty="0" err="1"/>
              <a:t>bu</a:t>
            </a:r>
            <a:r>
              <a:rPr lang="en-US" altLang="ru-RU" sz="2250" dirty="0"/>
              <a:t> </a:t>
            </a:r>
            <a:r>
              <a:rPr lang="en-US" altLang="ru-RU" sz="2250" dirty="0" err="1"/>
              <a:t>lavozimga</a:t>
            </a:r>
            <a:r>
              <a:rPr lang="en-US" altLang="ru-RU" sz="2250" dirty="0"/>
              <a:t> </a:t>
            </a:r>
            <a:r>
              <a:rPr lang="en-US" altLang="ru-RU" sz="2250" dirty="0" err="1"/>
              <a:t>Sayyora</a:t>
            </a:r>
            <a:r>
              <a:rPr lang="en-US" altLang="ru-RU" sz="2250" dirty="0"/>
              <a:t> </a:t>
            </a:r>
            <a:r>
              <a:rPr lang="en-US" altLang="ru-RU" sz="2250" dirty="0" err="1"/>
              <a:t>Rashidova</a:t>
            </a:r>
            <a:r>
              <a:rPr lang="en-US" altLang="ru-RU" sz="2250" dirty="0"/>
              <a:t> </a:t>
            </a:r>
            <a:r>
              <a:rPr lang="en-US" altLang="ru-RU" sz="2250" dirty="0" err="1"/>
              <a:t>saylandi</a:t>
            </a:r>
            <a:r>
              <a:rPr lang="ru-RU" altLang="ru-RU" sz="2250" dirty="0"/>
              <a:t>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100" y="1738993"/>
            <a:ext cx="2939142" cy="2921330"/>
          </a:xfrm>
          <a:prstGeom prst="rect">
            <a:avLst/>
          </a:prstGeom>
        </p:spPr>
      </p:pic>
    </p:spTree>
    <p:extLst>
      <p:ext uri="{BB962C8B-B14F-4D97-AF65-F5344CB8AC3E}">
        <p14:creationId xmlns:p14="http://schemas.microsoft.com/office/powerpoint/2010/main" val="2804321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07504" y="692696"/>
            <a:ext cx="4608512" cy="4565105"/>
          </a:xfrm>
        </p:spPr>
        <p:txBody>
          <a:bodyPr>
            <a:noAutofit/>
          </a:bodyPr>
          <a:lstStyle/>
          <a:p>
            <a:pPr marL="0" indent="0" algn="just">
              <a:lnSpc>
                <a:spcPct val="90000"/>
              </a:lnSpc>
              <a:buNone/>
            </a:pPr>
            <a:r>
              <a:rPr lang="en-US" altLang="ru-RU" sz="2400" dirty="0" err="1"/>
              <a:t>O’zbekiston</a:t>
            </a:r>
            <a:r>
              <a:rPr lang="en-US" altLang="ru-RU" sz="2400" dirty="0"/>
              <a:t> </a:t>
            </a:r>
            <a:r>
              <a:rPr lang="en-US" altLang="ru-RU" sz="2400" dirty="0" err="1"/>
              <a:t>Respublikasi</a:t>
            </a:r>
            <a:r>
              <a:rPr lang="en-US" altLang="ru-RU" sz="2400" dirty="0"/>
              <a:t> </a:t>
            </a:r>
            <a:r>
              <a:rPr lang="en-US" altLang="ru-RU" sz="2400" dirty="0" err="1"/>
              <a:t>Prezidentining</a:t>
            </a:r>
            <a:r>
              <a:rPr lang="en-US" altLang="ru-RU" sz="2400" dirty="0"/>
              <a:t> 1996 </a:t>
            </a:r>
            <a:r>
              <a:rPr lang="en-US" altLang="ru-RU" sz="2400" dirty="0" err="1"/>
              <a:t>yil</a:t>
            </a:r>
            <a:r>
              <a:rPr lang="en-US" altLang="ru-RU" sz="2400" dirty="0"/>
              <a:t> </a:t>
            </a:r>
            <a:r>
              <a:rPr lang="en-US" altLang="ru-RU" sz="2400" dirty="0" err="1"/>
              <a:t>oktyabr</a:t>
            </a:r>
            <a:r>
              <a:rPr lang="en-US" altLang="ru-RU" sz="2400" dirty="0"/>
              <a:t> </a:t>
            </a:r>
            <a:r>
              <a:rPr lang="en-US" altLang="ru-RU" sz="2400" dirty="0" err="1"/>
              <a:t>oyida</a:t>
            </a:r>
            <a:r>
              <a:rPr lang="en-US" altLang="ru-RU" sz="2400" dirty="0"/>
              <a:t> </a:t>
            </a:r>
            <a:r>
              <a:rPr lang="en-US" altLang="ru-RU" sz="2400" dirty="0" err="1"/>
              <a:t>e’lon</a:t>
            </a:r>
            <a:r>
              <a:rPr lang="en-US" altLang="ru-RU" sz="2400" dirty="0"/>
              <a:t> </a:t>
            </a:r>
            <a:r>
              <a:rPr lang="en-US" altLang="ru-RU" sz="2400" dirty="0" err="1"/>
              <a:t>qilingan</a:t>
            </a:r>
            <a:endParaRPr lang="en-US" altLang="ru-RU" sz="2400" dirty="0"/>
          </a:p>
          <a:p>
            <a:pPr marL="0" indent="0" algn="just">
              <a:lnSpc>
                <a:spcPct val="90000"/>
              </a:lnSpc>
              <a:buNone/>
            </a:pPr>
            <a:r>
              <a:rPr lang="en-US" altLang="ru-RU" sz="2400" dirty="0" smtClean="0"/>
              <a:t> "</a:t>
            </a:r>
            <a:r>
              <a:rPr lang="en-US" altLang="ru-RU" sz="2400" dirty="0" err="1"/>
              <a:t>Inson</a:t>
            </a:r>
            <a:r>
              <a:rPr lang="en-US" altLang="ru-RU" sz="2400" dirty="0"/>
              <a:t> </a:t>
            </a:r>
            <a:r>
              <a:rPr lang="en-US" altLang="ru-RU" sz="2400" dirty="0" err="1"/>
              <a:t>huquqlari</a:t>
            </a:r>
            <a:r>
              <a:rPr lang="en-US" altLang="ru-RU" sz="2400" dirty="0"/>
              <a:t> </a:t>
            </a:r>
            <a:r>
              <a:rPr lang="en-US" altLang="ru-RU" sz="2400" dirty="0" err="1"/>
              <a:t>bo’yicha</a:t>
            </a:r>
            <a:r>
              <a:rPr lang="en-US" altLang="ru-RU" sz="2400" dirty="0"/>
              <a:t> </a:t>
            </a:r>
            <a:r>
              <a:rPr lang="en-US" altLang="ru-RU" sz="2400" dirty="0" err="1"/>
              <a:t>O’zbekiston</a:t>
            </a:r>
            <a:r>
              <a:rPr lang="en-US" altLang="ru-RU" sz="2400" dirty="0"/>
              <a:t> </a:t>
            </a:r>
            <a:r>
              <a:rPr lang="en-US" altLang="ru-RU" sz="2400" dirty="0" err="1"/>
              <a:t>Respublikasi</a:t>
            </a:r>
            <a:r>
              <a:rPr lang="en-US" altLang="ru-RU" sz="2400" dirty="0"/>
              <a:t> </a:t>
            </a:r>
            <a:r>
              <a:rPr lang="en-US" altLang="ru-RU" sz="2400" dirty="0" err="1"/>
              <a:t>Milliy</a:t>
            </a:r>
            <a:r>
              <a:rPr lang="en-US" altLang="ru-RU" sz="2400" dirty="0"/>
              <a:t> </a:t>
            </a:r>
            <a:r>
              <a:rPr lang="en-US" altLang="ru-RU" sz="2400" dirty="0" err="1"/>
              <a:t>markazini</a:t>
            </a:r>
            <a:r>
              <a:rPr lang="en-US" altLang="ru-RU" sz="2400" dirty="0"/>
              <a:t> </a:t>
            </a:r>
            <a:r>
              <a:rPr lang="en-US" altLang="ru-RU" sz="2400" dirty="0" err="1"/>
              <a:t>tuzish</a:t>
            </a:r>
            <a:r>
              <a:rPr lang="en-US" altLang="ru-RU" sz="2400" dirty="0"/>
              <a:t> </a:t>
            </a:r>
            <a:r>
              <a:rPr lang="en-US" altLang="ru-RU" sz="2400" dirty="0" err="1"/>
              <a:t>to’g’risida"gi</a:t>
            </a:r>
            <a:r>
              <a:rPr lang="en-US" altLang="ru-RU" sz="2400" dirty="0"/>
              <a:t> </a:t>
            </a:r>
            <a:r>
              <a:rPr lang="en-US" altLang="ru-RU" sz="2400" dirty="0" err="1"/>
              <a:t>Farmonga</a:t>
            </a:r>
            <a:r>
              <a:rPr lang="en-US" altLang="ru-RU" sz="2400" dirty="0"/>
              <a:t>  </a:t>
            </a:r>
            <a:r>
              <a:rPr lang="en-US" altLang="ru-RU" sz="2400" dirty="0" err="1"/>
              <a:t>binoan</a:t>
            </a:r>
            <a:r>
              <a:rPr lang="en-US" altLang="ru-RU" sz="2400" dirty="0"/>
              <a:t> </a:t>
            </a:r>
            <a:r>
              <a:rPr lang="en-US" altLang="ru-RU" sz="2400" dirty="0" err="1"/>
              <a:t>inson</a:t>
            </a:r>
            <a:r>
              <a:rPr lang="en-US" altLang="ru-RU" sz="2400" dirty="0"/>
              <a:t> </a:t>
            </a:r>
            <a:r>
              <a:rPr lang="en-US" altLang="ru-RU" sz="2400" dirty="0" err="1"/>
              <a:t>huquqlari</a:t>
            </a:r>
            <a:r>
              <a:rPr lang="en-US" altLang="ru-RU" sz="2400" dirty="0"/>
              <a:t> </a:t>
            </a:r>
            <a:r>
              <a:rPr lang="en-US" altLang="ru-RU" sz="2400" dirty="0" err="1"/>
              <a:t>bo’yicha</a:t>
            </a:r>
            <a:r>
              <a:rPr lang="en-US" altLang="ru-RU" sz="2400" dirty="0"/>
              <a:t> </a:t>
            </a:r>
            <a:r>
              <a:rPr lang="en-US" altLang="ru-RU" sz="2400" dirty="0" err="1"/>
              <a:t>O’zbekiston</a:t>
            </a:r>
            <a:r>
              <a:rPr lang="en-US" altLang="ru-RU" sz="2400" dirty="0"/>
              <a:t> </a:t>
            </a:r>
            <a:r>
              <a:rPr lang="en-US" altLang="ru-RU" sz="2400" dirty="0" err="1"/>
              <a:t>Respublikasi</a:t>
            </a:r>
            <a:r>
              <a:rPr lang="en-US" altLang="ru-RU" sz="2400" dirty="0"/>
              <a:t> </a:t>
            </a:r>
            <a:r>
              <a:rPr lang="en-US" altLang="ru-RU" sz="2400" dirty="0" err="1"/>
              <a:t>Milliy</a:t>
            </a:r>
            <a:r>
              <a:rPr lang="en-US" altLang="ru-RU" sz="2400" dirty="0"/>
              <a:t> </a:t>
            </a:r>
            <a:r>
              <a:rPr lang="en-US" altLang="ru-RU" sz="2400" dirty="0" err="1"/>
              <a:t>markazi</a:t>
            </a:r>
            <a:r>
              <a:rPr lang="en-US" altLang="ru-RU" sz="2400" dirty="0"/>
              <a:t> </a:t>
            </a:r>
            <a:r>
              <a:rPr lang="en-US" altLang="ru-RU" sz="2400" dirty="0" err="1"/>
              <a:t>tashkil</a:t>
            </a:r>
            <a:r>
              <a:rPr lang="en-US" altLang="ru-RU" sz="2400" dirty="0"/>
              <a:t> </a:t>
            </a:r>
            <a:r>
              <a:rPr lang="en-US" altLang="ru-RU" sz="2400" dirty="0" err="1"/>
              <a:t>etildi</a:t>
            </a:r>
            <a:r>
              <a:rPr lang="en-US" altLang="ru-RU" sz="2400" dirty="0"/>
              <a:t>.</a:t>
            </a:r>
          </a:p>
          <a:p>
            <a:pPr marL="0" indent="0" algn="just">
              <a:lnSpc>
                <a:spcPct val="90000"/>
              </a:lnSpc>
              <a:buNone/>
            </a:pPr>
            <a:r>
              <a:rPr lang="en-US" altLang="ru-RU" sz="2400" dirty="0" err="1"/>
              <a:t>O’zbekistonda</a:t>
            </a:r>
            <a:r>
              <a:rPr lang="en-US" altLang="ru-RU" sz="2400" dirty="0"/>
              <a:t> </a:t>
            </a:r>
            <a:r>
              <a:rPr lang="en-US" altLang="ru-RU" sz="2400" dirty="0" err="1"/>
              <a:t>fuqaro</a:t>
            </a:r>
            <a:r>
              <a:rPr lang="en-US" altLang="ru-RU" sz="2400" dirty="0"/>
              <a:t> </a:t>
            </a:r>
            <a:r>
              <a:rPr lang="en-US" altLang="ru-RU" sz="2400" dirty="0" err="1"/>
              <a:t>va</a:t>
            </a:r>
            <a:r>
              <a:rPr lang="en-US" altLang="ru-RU" sz="2400" dirty="0"/>
              <a:t> </a:t>
            </a:r>
            <a:r>
              <a:rPr lang="en-US" altLang="ru-RU" sz="2400" dirty="0" err="1"/>
              <a:t>davlat</a:t>
            </a:r>
            <a:r>
              <a:rPr lang="en-US" altLang="ru-RU" sz="2400" dirty="0"/>
              <a:t> </a:t>
            </a:r>
            <a:r>
              <a:rPr lang="en-US" altLang="ru-RU" sz="2400" dirty="0" err="1"/>
              <a:t>bir-biriga</a:t>
            </a:r>
            <a:r>
              <a:rPr lang="en-US" altLang="ru-RU" sz="2400" dirty="0"/>
              <a:t> </a:t>
            </a:r>
            <a:r>
              <a:rPr lang="en-US" altLang="ru-RU" sz="2400" dirty="0" err="1"/>
              <a:t>nisbatan</a:t>
            </a:r>
            <a:r>
              <a:rPr lang="en-US" altLang="ru-RU" sz="2400" dirty="0"/>
              <a:t> </a:t>
            </a:r>
            <a:r>
              <a:rPr lang="en-US" altLang="ru-RU" sz="2400" dirty="0" err="1"/>
              <a:t>bo’lgan</a:t>
            </a:r>
            <a:r>
              <a:rPr lang="en-US" altLang="ru-RU" sz="2400" dirty="0"/>
              <a:t> </a:t>
            </a:r>
            <a:r>
              <a:rPr lang="en-US" altLang="ru-RU" sz="2400" dirty="0" err="1"/>
              <a:t>huquqlari</a:t>
            </a:r>
            <a:r>
              <a:rPr lang="en-US" altLang="ru-RU" sz="2400" dirty="0"/>
              <a:t> </a:t>
            </a:r>
            <a:r>
              <a:rPr lang="en-US" altLang="ru-RU" sz="2400" dirty="0" err="1"/>
              <a:t>va</a:t>
            </a:r>
            <a:r>
              <a:rPr lang="en-US" altLang="ru-RU" sz="2400" dirty="0"/>
              <a:t> </a:t>
            </a:r>
            <a:r>
              <a:rPr lang="en-US" altLang="ru-RU" sz="2400" dirty="0" err="1"/>
              <a:t>burchlari</a:t>
            </a:r>
            <a:r>
              <a:rPr lang="en-US" altLang="ru-RU" sz="2400" dirty="0"/>
              <a:t> </a:t>
            </a:r>
            <a:r>
              <a:rPr lang="en-US" altLang="ru-RU" sz="2400" dirty="0" err="1"/>
              <a:t>bilan</a:t>
            </a:r>
            <a:r>
              <a:rPr lang="en-US" altLang="ru-RU" sz="2400" dirty="0"/>
              <a:t> </a:t>
            </a:r>
            <a:r>
              <a:rPr lang="en-US" altLang="ru-RU" sz="2400" dirty="0" err="1"/>
              <a:t>bog’langan</a:t>
            </a:r>
            <a:r>
              <a:rPr lang="en-US" altLang="ru-RU" sz="2400" dirty="0"/>
              <a:t>. </a:t>
            </a:r>
            <a:r>
              <a:rPr lang="en-US" altLang="ru-RU" sz="2400" dirty="0" err="1"/>
              <a:t>Davlat</a:t>
            </a:r>
            <a:r>
              <a:rPr lang="en-US" altLang="ru-RU" sz="2400" dirty="0"/>
              <a:t> </a:t>
            </a:r>
            <a:r>
              <a:rPr lang="en-US" altLang="ru-RU" sz="2400" dirty="0" err="1"/>
              <a:t>o’zining</a:t>
            </a:r>
            <a:r>
              <a:rPr lang="en-US" altLang="ru-RU" sz="2400" dirty="0"/>
              <a:t> </a:t>
            </a:r>
            <a:r>
              <a:rPr lang="en-US" altLang="ru-RU" sz="2400" dirty="0" err="1"/>
              <a:t>fuqarolar</a:t>
            </a:r>
            <a:r>
              <a:rPr lang="en-US" altLang="ru-RU" sz="2400" dirty="0"/>
              <a:t> </a:t>
            </a:r>
            <a:r>
              <a:rPr lang="en-US" altLang="ru-RU" sz="2400" dirty="0" err="1"/>
              <a:t>oldidagi</a:t>
            </a:r>
            <a:r>
              <a:rPr lang="en-US" altLang="ru-RU" sz="2400" dirty="0"/>
              <a:t> </a:t>
            </a:r>
            <a:r>
              <a:rPr lang="en-US" altLang="ru-RU" sz="2400" dirty="0" err="1"/>
              <a:t>vazifalarini</a:t>
            </a:r>
            <a:r>
              <a:rPr lang="en-US" altLang="ru-RU" sz="2400" dirty="0"/>
              <a:t> </a:t>
            </a:r>
            <a:r>
              <a:rPr lang="en-US" altLang="ru-RU" sz="2400" dirty="0" err="1"/>
              <a:t>bajarmoqda</a:t>
            </a:r>
            <a:r>
              <a:rPr lang="en-US" altLang="ru-RU" sz="2400" dirty="0"/>
              <a:t>. </a:t>
            </a:r>
            <a:r>
              <a:rPr lang="en-US" altLang="ru-RU" sz="2400" dirty="0" err="1"/>
              <a:t>Fuqarolarning</a:t>
            </a:r>
            <a:r>
              <a:rPr lang="en-US" altLang="ru-RU" sz="2400" dirty="0"/>
              <a:t> </a:t>
            </a:r>
            <a:r>
              <a:rPr lang="en-US" altLang="ru-RU" sz="2400" dirty="0" err="1"/>
              <a:t>erkinliklari</a:t>
            </a:r>
            <a:r>
              <a:rPr lang="en-US" altLang="ru-RU" sz="2400" dirty="0"/>
              <a:t> </a:t>
            </a:r>
            <a:r>
              <a:rPr lang="en-US" altLang="ru-RU" sz="2400" dirty="0" err="1"/>
              <a:t>va</a:t>
            </a:r>
            <a:r>
              <a:rPr lang="en-US" altLang="ru-RU" sz="2400" dirty="0"/>
              <a:t> </a:t>
            </a:r>
            <a:r>
              <a:rPr lang="en-US" altLang="ru-RU" sz="2400" dirty="0" err="1"/>
              <a:t>huquqlarini</a:t>
            </a:r>
            <a:r>
              <a:rPr lang="en-US" altLang="ru-RU" sz="2400" dirty="0"/>
              <a:t> </a:t>
            </a:r>
            <a:r>
              <a:rPr lang="en-US" altLang="ru-RU" sz="2400" dirty="0" err="1"/>
              <a:t>amalda</a:t>
            </a:r>
            <a:r>
              <a:rPr lang="en-US" altLang="ru-RU" sz="2400" dirty="0"/>
              <a:t> </a:t>
            </a:r>
            <a:r>
              <a:rPr lang="en-US" altLang="ru-RU" sz="2400" dirty="0" err="1"/>
              <a:t>himoya</a:t>
            </a:r>
            <a:r>
              <a:rPr lang="en-US" altLang="ru-RU" sz="2400" dirty="0"/>
              <a:t> </a:t>
            </a:r>
            <a:r>
              <a:rPr lang="en-US" altLang="ru-RU" sz="2400" dirty="0" err="1" smtClean="0"/>
              <a:t>qilmoqda</a:t>
            </a:r>
            <a:r>
              <a:rPr lang="en-US" altLang="ru-RU" sz="2400" dirty="0" smtClean="0"/>
              <a:t>.</a:t>
            </a:r>
            <a:r>
              <a:rPr lang="ru-RU" altLang="ru-RU" sz="2400" dirty="0" smtClean="0"/>
              <a:t> </a:t>
            </a:r>
            <a:endParaRPr lang="ru-RU" altLang="ru-RU" sz="2400" dirty="0"/>
          </a:p>
        </p:txBody>
      </p:sp>
      <p:pic>
        <p:nvPicPr>
          <p:cNvPr id="3" name="Рисунок 2"/>
          <p:cNvPicPr>
            <a:picLocks noChangeAspect="1"/>
          </p:cNvPicPr>
          <p:nvPr/>
        </p:nvPicPr>
        <p:blipFill>
          <a:blip r:embed="rId2"/>
          <a:stretch>
            <a:fillRect/>
          </a:stretch>
        </p:blipFill>
        <p:spPr>
          <a:xfrm>
            <a:off x="5076056" y="1556792"/>
            <a:ext cx="3672408" cy="4032448"/>
          </a:xfrm>
          <a:prstGeom prst="rect">
            <a:avLst/>
          </a:prstGeom>
        </p:spPr>
      </p:pic>
    </p:spTree>
    <p:extLst>
      <p:ext uri="{BB962C8B-B14F-4D97-AF65-F5344CB8AC3E}">
        <p14:creationId xmlns:p14="http://schemas.microsoft.com/office/powerpoint/2010/main" val="2276928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64704"/>
            <a:ext cx="6084168" cy="4536505"/>
          </a:xfrm>
        </p:spPr>
        <p:txBody>
          <a:bodyPr>
            <a:noAutofit/>
          </a:bodyPr>
          <a:lstStyle/>
          <a:p>
            <a:pPr algn="ctr"/>
            <a:r>
              <a:rPr lang="en-US" sz="2500" b="1" dirty="0" err="1"/>
              <a:t>Mustaqil</a:t>
            </a:r>
            <a:r>
              <a:rPr lang="en-US" sz="2500" b="1" dirty="0"/>
              <a:t> </a:t>
            </a:r>
            <a:r>
              <a:rPr lang="en-US" sz="2500" b="1" dirty="0" err="1"/>
              <a:t>demokratik</a:t>
            </a:r>
            <a:r>
              <a:rPr lang="en-US" sz="2500" b="1" dirty="0"/>
              <a:t> </a:t>
            </a:r>
            <a:r>
              <a:rPr lang="en-US" sz="2500" b="1" dirty="0" err="1"/>
              <a:t>yo‘ldan</a:t>
            </a:r>
            <a:r>
              <a:rPr lang="en-US" sz="2500" b="1" dirty="0"/>
              <a:t> </a:t>
            </a:r>
            <a:r>
              <a:rPr lang="en-US" sz="2500" b="1" dirty="0" err="1"/>
              <a:t>dadil</a:t>
            </a:r>
            <a:r>
              <a:rPr lang="en-US" sz="2500" b="1" dirty="0"/>
              <a:t> </a:t>
            </a:r>
            <a:r>
              <a:rPr lang="en-US" sz="2500" b="1" dirty="0" err="1"/>
              <a:t>odimlayotgan</a:t>
            </a:r>
            <a:r>
              <a:rPr lang="en-US" sz="2500" b="1" dirty="0"/>
              <a:t> </a:t>
            </a:r>
            <a:r>
              <a:rPr lang="en-US" sz="2500" b="1" dirty="0" err="1"/>
              <a:t>O‘zbekistonning</a:t>
            </a:r>
            <a:r>
              <a:rPr lang="en-US" sz="2500" b="1" dirty="0"/>
              <a:t> </a:t>
            </a:r>
            <a:r>
              <a:rPr lang="en-US" sz="2500" b="1" dirty="0" err="1"/>
              <a:t>eng</a:t>
            </a:r>
            <a:r>
              <a:rPr lang="en-US" sz="2500" b="1" dirty="0"/>
              <a:t> </a:t>
            </a:r>
            <a:r>
              <a:rPr lang="en-US" sz="2500" b="1" dirty="0" err="1"/>
              <a:t>ulug</a:t>
            </a:r>
            <a:r>
              <a:rPr lang="en-US" sz="2500" b="1" dirty="0"/>
              <a:t>‘ </a:t>
            </a:r>
            <a:r>
              <a:rPr lang="en-US" sz="2500" b="1" dirty="0" err="1"/>
              <a:t>maqsadi</a:t>
            </a:r>
            <a:r>
              <a:rPr lang="en-US" sz="2500" b="1" dirty="0"/>
              <a:t>, </a:t>
            </a:r>
            <a:r>
              <a:rPr lang="en-US" sz="2500" b="1" dirty="0" err="1"/>
              <a:t>avvalo</a:t>
            </a:r>
            <a:r>
              <a:rPr lang="en-US" sz="2500" b="1" dirty="0"/>
              <a:t>, </a:t>
            </a:r>
            <a:r>
              <a:rPr lang="en-US" sz="2500" b="1" dirty="0" err="1"/>
              <a:t>xalqimiz</a:t>
            </a:r>
            <a:r>
              <a:rPr lang="en-US" sz="2500" b="1" dirty="0"/>
              <a:t> </a:t>
            </a:r>
            <a:r>
              <a:rPr lang="en-US" sz="2500" b="1" dirty="0" err="1"/>
              <a:t>manfaatlari</a:t>
            </a:r>
            <a:r>
              <a:rPr lang="en-US" sz="2500" b="1" dirty="0"/>
              <a:t> </a:t>
            </a:r>
            <a:r>
              <a:rPr lang="en-US" sz="2500" b="1" dirty="0" err="1"/>
              <a:t>ko‘zlangan</a:t>
            </a:r>
            <a:r>
              <a:rPr lang="en-US" sz="2500" b="1" dirty="0"/>
              <a:t> </a:t>
            </a:r>
            <a:r>
              <a:rPr lang="en-US" sz="2500" b="1" dirty="0" err="1"/>
              <a:t>islohotlarni</a:t>
            </a:r>
            <a:r>
              <a:rPr lang="en-US" sz="2500" b="1" dirty="0"/>
              <a:t> </a:t>
            </a:r>
            <a:r>
              <a:rPr lang="en-US" sz="2500" b="1" dirty="0" err="1"/>
              <a:t>amalga</a:t>
            </a:r>
            <a:r>
              <a:rPr lang="en-US" sz="2500" b="1" dirty="0"/>
              <a:t> </a:t>
            </a:r>
            <a:r>
              <a:rPr lang="en-US" sz="2500" b="1" dirty="0" err="1"/>
              <a:t>oshirishga</a:t>
            </a:r>
            <a:r>
              <a:rPr lang="en-US" sz="2500" b="1" dirty="0"/>
              <a:t> </a:t>
            </a:r>
            <a:r>
              <a:rPr lang="en-US" sz="2500" b="1" dirty="0" err="1"/>
              <a:t>qaratilgani</a:t>
            </a:r>
            <a:r>
              <a:rPr lang="en-US" sz="2500" b="1" dirty="0"/>
              <a:t> </a:t>
            </a:r>
            <a:r>
              <a:rPr lang="en-US" sz="2500" b="1" dirty="0" err="1"/>
              <a:t>bilan</a:t>
            </a:r>
            <a:r>
              <a:rPr lang="en-US" sz="2500" b="1" dirty="0"/>
              <a:t> </a:t>
            </a:r>
            <a:r>
              <a:rPr lang="en-US" sz="2500" b="1" dirty="0" err="1" smtClean="0"/>
              <a:t>e’tiborlidir.Bu</a:t>
            </a:r>
            <a:r>
              <a:rPr lang="en-US" sz="2500" b="1" dirty="0" smtClean="0"/>
              <a:t> </a:t>
            </a:r>
            <a:r>
              <a:rPr lang="en-US" sz="2500" b="1" dirty="0" err="1"/>
              <a:t>jihatlar</a:t>
            </a:r>
            <a:r>
              <a:rPr lang="en-US" sz="2500" b="1" dirty="0"/>
              <a:t> </a:t>
            </a:r>
            <a:r>
              <a:rPr lang="en-US" sz="2500" b="1" dirty="0" err="1"/>
              <a:t>Konstitutsiyamizda</a:t>
            </a:r>
            <a:r>
              <a:rPr lang="en-US" sz="2500" b="1" dirty="0"/>
              <a:t> ham </a:t>
            </a:r>
            <a:r>
              <a:rPr lang="en-US" sz="2500" b="1" dirty="0" err="1"/>
              <a:t>mustahkamlab</a:t>
            </a:r>
            <a:r>
              <a:rPr lang="en-US" sz="2500" b="1" dirty="0"/>
              <a:t> </a:t>
            </a:r>
            <a:r>
              <a:rPr lang="en-US" sz="2500" b="1" dirty="0" err="1"/>
              <a:t>qo‘yilgan</a:t>
            </a:r>
            <a:r>
              <a:rPr lang="en-US" sz="2500" b="1" dirty="0"/>
              <a:t>. </a:t>
            </a:r>
            <a:r>
              <a:rPr lang="en-US" sz="2500" b="1" dirty="0" err="1"/>
              <a:t>Jumladan</a:t>
            </a:r>
            <a:r>
              <a:rPr lang="en-US" sz="2500" b="1" dirty="0"/>
              <a:t>, Bosh </a:t>
            </a:r>
            <a:r>
              <a:rPr lang="en-US" sz="2500" b="1" dirty="0" err="1"/>
              <a:t>Qomusimizning</a:t>
            </a:r>
            <a:r>
              <a:rPr lang="en-US" sz="2500" b="1" dirty="0"/>
              <a:t> II bob 13 </a:t>
            </a:r>
            <a:r>
              <a:rPr lang="en-US" sz="2500" b="1" dirty="0" err="1"/>
              <a:t>moddasida</a:t>
            </a:r>
            <a:r>
              <a:rPr lang="en-US" sz="2500" b="1" dirty="0"/>
              <a:t> “</a:t>
            </a:r>
            <a:r>
              <a:rPr lang="en-US" sz="2500" b="1" dirty="0" err="1"/>
              <a:t>O‘zbekiston</a:t>
            </a:r>
            <a:r>
              <a:rPr lang="en-US" sz="2500" b="1" dirty="0"/>
              <a:t> </a:t>
            </a:r>
            <a:r>
              <a:rPr lang="en-US" sz="2500" b="1" dirty="0" err="1"/>
              <a:t>Respublikasida</a:t>
            </a:r>
            <a:r>
              <a:rPr lang="en-US" sz="2500" b="1" dirty="0"/>
              <a:t> </a:t>
            </a:r>
            <a:r>
              <a:rPr lang="en-US" sz="2500" b="1" dirty="0" err="1"/>
              <a:t>demokratiya</a:t>
            </a:r>
            <a:r>
              <a:rPr lang="en-US" sz="2500" b="1" dirty="0"/>
              <a:t> </a:t>
            </a:r>
            <a:r>
              <a:rPr lang="en-US" sz="2500" b="1" dirty="0" err="1"/>
              <a:t>umuminsoniy</a:t>
            </a:r>
            <a:r>
              <a:rPr lang="en-US" sz="2500" b="1" dirty="0"/>
              <a:t> </a:t>
            </a:r>
            <a:r>
              <a:rPr lang="en-US" sz="2500" b="1" dirty="0" err="1"/>
              <a:t>printsiplarga</a:t>
            </a:r>
            <a:r>
              <a:rPr lang="en-US" sz="2500" b="1" dirty="0"/>
              <a:t> </a:t>
            </a:r>
            <a:r>
              <a:rPr lang="en-US" sz="2500" b="1" dirty="0" err="1"/>
              <a:t>asoslanadi</a:t>
            </a:r>
            <a:r>
              <a:rPr lang="en-US" sz="2500" b="1" dirty="0"/>
              <a:t>, </a:t>
            </a:r>
            <a:r>
              <a:rPr lang="en-US" sz="2500" b="1" dirty="0" err="1"/>
              <a:t>ularga</a:t>
            </a:r>
            <a:r>
              <a:rPr lang="en-US" sz="2500" b="1" dirty="0"/>
              <a:t> </a:t>
            </a:r>
            <a:r>
              <a:rPr lang="en-US" sz="2500" b="1" dirty="0" err="1"/>
              <a:t>ko‘ra</a:t>
            </a:r>
            <a:r>
              <a:rPr lang="en-US" sz="2500" b="1" dirty="0"/>
              <a:t> </a:t>
            </a:r>
            <a:r>
              <a:rPr lang="en-US" sz="2500" b="1" dirty="0" err="1"/>
              <a:t>inson</a:t>
            </a:r>
            <a:r>
              <a:rPr lang="en-US" sz="2500" b="1" dirty="0"/>
              <a:t>, </a:t>
            </a:r>
            <a:r>
              <a:rPr lang="en-US" sz="2500" b="1" dirty="0" err="1"/>
              <a:t>uning</a:t>
            </a:r>
            <a:r>
              <a:rPr lang="en-US" sz="2500" b="1" dirty="0"/>
              <a:t> </a:t>
            </a:r>
            <a:r>
              <a:rPr lang="en-US" sz="2500" b="1" dirty="0" err="1"/>
              <a:t>hayoti</a:t>
            </a:r>
            <a:r>
              <a:rPr lang="en-US" sz="2500" b="1" dirty="0"/>
              <a:t>, </a:t>
            </a:r>
            <a:r>
              <a:rPr lang="en-US" sz="2500" b="1" dirty="0" err="1"/>
              <a:t>erkinligi</a:t>
            </a:r>
            <a:r>
              <a:rPr lang="en-US" sz="2500" b="1" dirty="0"/>
              <a:t>, </a:t>
            </a:r>
            <a:r>
              <a:rPr lang="en-US" sz="2500" b="1" dirty="0" err="1"/>
              <a:t>sha’ni</a:t>
            </a:r>
            <a:r>
              <a:rPr lang="en-US" sz="2500" b="1" dirty="0"/>
              <a:t>, </a:t>
            </a:r>
            <a:r>
              <a:rPr lang="en-US" sz="2500" b="1" dirty="0" err="1"/>
              <a:t>qadr-qimmati</a:t>
            </a:r>
            <a:r>
              <a:rPr lang="en-US" sz="2500" b="1" dirty="0"/>
              <a:t> </a:t>
            </a:r>
            <a:r>
              <a:rPr lang="en-US" sz="2500" b="1" dirty="0" err="1"/>
              <a:t>va</a:t>
            </a:r>
            <a:r>
              <a:rPr lang="en-US" sz="2500" b="1" dirty="0"/>
              <a:t> </a:t>
            </a:r>
            <a:r>
              <a:rPr lang="en-US" sz="2500" b="1" dirty="0" err="1"/>
              <a:t>boshqa</a:t>
            </a:r>
            <a:r>
              <a:rPr lang="en-US" sz="2500" b="1" dirty="0"/>
              <a:t> </a:t>
            </a:r>
            <a:r>
              <a:rPr lang="en-US" sz="2500" b="1" dirty="0" err="1"/>
              <a:t>daxlsiz</a:t>
            </a:r>
            <a:r>
              <a:rPr lang="en-US" sz="2500" b="1" dirty="0"/>
              <a:t> </a:t>
            </a:r>
            <a:r>
              <a:rPr lang="en-US" sz="2500" b="1" dirty="0" err="1"/>
              <a:t>huquqlari</a:t>
            </a:r>
            <a:r>
              <a:rPr lang="en-US" sz="2500" b="1" dirty="0"/>
              <a:t> </a:t>
            </a:r>
            <a:r>
              <a:rPr lang="en-US" sz="2500" b="1" dirty="0" err="1"/>
              <a:t>oliy</a:t>
            </a:r>
            <a:r>
              <a:rPr lang="en-US" sz="2500" b="1" dirty="0"/>
              <a:t> </a:t>
            </a:r>
            <a:r>
              <a:rPr lang="en-US" sz="2500" b="1" dirty="0" err="1"/>
              <a:t>qadriyat</a:t>
            </a:r>
            <a:r>
              <a:rPr lang="en-US" sz="2500" b="1" dirty="0"/>
              <a:t> </a:t>
            </a:r>
            <a:r>
              <a:rPr lang="en-US" sz="2500" b="1" dirty="0" err="1"/>
              <a:t>hisoblanadi</a:t>
            </a:r>
            <a:endParaRPr lang="ru-RU" sz="2500" dirty="0"/>
          </a:p>
        </p:txBody>
      </p:sp>
      <p:pic>
        <p:nvPicPr>
          <p:cNvPr id="5" name="Рисунок 4"/>
          <p:cNvPicPr>
            <a:picLocks noChangeAspect="1"/>
          </p:cNvPicPr>
          <p:nvPr/>
        </p:nvPicPr>
        <p:blipFill>
          <a:blip r:embed="rId2"/>
          <a:stretch>
            <a:fillRect/>
          </a:stretch>
        </p:blipFill>
        <p:spPr>
          <a:xfrm>
            <a:off x="5985331" y="1484784"/>
            <a:ext cx="3132092" cy="4106012"/>
          </a:xfrm>
          <a:prstGeom prst="rect">
            <a:avLst/>
          </a:prstGeom>
        </p:spPr>
      </p:pic>
    </p:spTree>
    <p:extLst>
      <p:ext uri="{BB962C8B-B14F-4D97-AF65-F5344CB8AC3E}">
        <p14:creationId xmlns:p14="http://schemas.microsoft.com/office/powerpoint/2010/main" val="1944310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TotalTime>
  <Words>1031</Words>
  <Application>Microsoft Office PowerPoint</Application>
  <PresentationFormat>Экран (4:3)</PresentationFormat>
  <Paragraphs>55</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Calibri</vt:lpstr>
      <vt:lpstr>Constantia</vt:lpstr>
      <vt:lpstr>Franklin Gothic Book</vt:lpstr>
      <vt:lpstr>Tahoma</vt:lpstr>
      <vt:lpstr>Times New Roman</vt:lpstr>
      <vt:lpstr>Wingdings 2</vt:lpstr>
      <vt:lpstr>Поток</vt:lpstr>
      <vt:lpstr>O`ZBEKISTONDA INSON HUQUQLARI VA ERKINLIKLARI KAFOLATINING YARATILISHI</vt:lpstr>
      <vt:lpstr>REJA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Fuqarolik- deganda shaxsning ma`lum bir davlat bilan uzviy siyosiy-huquqiy munosabati tushuntirilib, bunda shaxsning (ma`lum) huquq va erkinliklari davlat tomonidan qо`riqlanadi, shuning uchun о`z navbatida shaxs ham jamiyat va davlat manfaatlaridan kelib chiqib, ma`lum majburiyatlarning bajarilishini о`z zimmasiga oladi. </vt:lpstr>
      <vt:lpstr>FUQOROLIKNI QABUL QILISH </vt:lpstr>
      <vt:lpstr>O’ZBEKISTON RESPUBLIKASI FUQAROLIGI QUYIDAGI ASOSLARGA KO’RA TO’XTATILADI</vt:lpstr>
      <vt:lpstr>24-MODDA</vt:lpstr>
      <vt:lpstr>46-MODDA</vt:lpstr>
      <vt:lpstr>27-MODDA</vt:lpstr>
      <vt:lpstr>53-MODDA</vt:lpstr>
      <vt:lpstr>SIYOSIY HUQUQLAR</vt:lpstr>
      <vt:lpstr>50-MODDA </vt:lpstr>
      <vt:lpstr>HOZIRGI PAYTDA BMT NING INSON HUQUQLARI BORASIDA 80 GA YAQIN KANVENSIYASI MAVJUD</vt:lpstr>
      <vt:lpstr>XULOSA</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 O’ZBEKISTON RESPUBLIKASIDA INSON VA FUQOROLARNI ASOSIY HUQUQLARI ERKINLIKLARI VA BURJLARI</dc:title>
  <dc:creator>Arxiv.uz</dc:creator>
  <cp:lastModifiedBy>TEXNO</cp:lastModifiedBy>
  <cp:revision>10</cp:revision>
  <dcterms:created xsi:type="dcterms:W3CDTF">2014-06-02T06:57:11Z</dcterms:created>
  <dcterms:modified xsi:type="dcterms:W3CDTF">2024-03-31T14:51:13Z</dcterms:modified>
</cp:coreProperties>
</file>