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  <p:embeddedFontLst>
    <p:embeddedFont>
      <p:font typeface="Roboto Medium" panose="02000000000000000000" pitchFamily="34" charset="0"/>
      <p:bold r:id="rId15"/>
    </p:embeddedFont>
    <p:embeddedFont>
      <p:font typeface="Roboto Medium" panose="02000000000000000000" pitchFamily="34" charset="-122"/>
      <p:bold r:id="rId16"/>
    </p:embeddedFont>
    <p:embeddedFont>
      <p:font typeface="Roboto Medium" panose="02000000000000000000" pitchFamily="34" charset="-120"/>
      <p:bold r:id="rId17"/>
    </p:embeddedFont>
    <p:embeddedFont>
      <p:font typeface="Roboto" panose="02000000000000000000" pitchFamily="34" charset="0"/>
      <p:regular r:id="rId18"/>
    </p:embeddedFont>
    <p:embeddedFont>
      <p:font typeface="Roboto" panose="02000000000000000000" pitchFamily="34" charset="-122"/>
      <p:regular r:id="rId19"/>
    </p:embeddedFont>
    <p:embeddedFont>
      <p:font typeface="Roboto" panose="02000000000000000000" pitchFamily="34" charset="-120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46985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Markaziy Osiyo: Mustaqillik va Zamonaviylik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04705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Markaziy Osiyo mintaqasining rivojlanishi va mustaqillikdan keyingi davr, zamonaviylikka o'tishdagi muammolarni o'rganamiz.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3101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285661"/>
            <a:ext cx="1922264" cy="396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Artiqova Adolat Ataboyevna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06003"/>
            <a:ext cx="130428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Hindiston va Pokistonda Mustaqillikning Murakkab Yo'li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267795"/>
            <a:ext cx="6244709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Hindiston va Pokiston mustaqillikka erishgandan keyin o'zaro munosabatlar murakkablashdi. Madaniy va tarixiy o'xshashliklarga qaramay, chegaralar bo'ylab keskinliklar mavjud.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599521" y="4267795"/>
            <a:ext cx="624470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Ikki davlat o'rtasida to'qnashuvlar, chegaralarni nazorat qilish bo'yicha nizolar va Kashmir hududi uchun kurash davom etmoqda.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6636" y="922377"/>
            <a:ext cx="7730728" cy="126206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Turkiya, Eron va Afg'oniston: Diniy Qadriyatlar va Zamonaviylik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6636" y="2487216"/>
            <a:ext cx="3764518" cy="2793563"/>
          </a:xfrm>
          <a:prstGeom prst="roundRect">
            <a:avLst>
              <a:gd name="adj" fmla="val 3036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6067" y="2696647"/>
            <a:ext cx="2523887" cy="31551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Turkiya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916067" y="3133249"/>
            <a:ext cx="3345656" cy="1938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Turkiya dunyoviy respublika, lekin musulmon madaniyati kuchli ta'sirga ega. U zamonaviy dunyoga moslashishda muvaffaqiyatga erishdi, ammo diniy ekstremizm bilan bog'liq muammolar mavjud.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672965" y="2487216"/>
            <a:ext cx="3764518" cy="2793563"/>
          </a:xfrm>
          <a:prstGeom prst="roundRect">
            <a:avLst>
              <a:gd name="adj" fmla="val 3036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82396" y="2696647"/>
            <a:ext cx="2523887" cy="31551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Eron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882396" y="3133249"/>
            <a:ext cx="3345656" cy="19380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Eron Islom Respublikasi sifatida tashkil topgan bo'lib, diniy qadriyatlar siyosiy hayotning muhim elementi hisoblanadi. G'arb bilan munosabatlar murakkab va siyosiy muhit nozik.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06636" y="5482590"/>
            <a:ext cx="7730728" cy="1824514"/>
          </a:xfrm>
          <a:prstGeom prst="roundRect">
            <a:avLst>
              <a:gd name="adj" fmla="val 4648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16067" y="5692021"/>
            <a:ext cx="2523887" cy="31551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Afg'oniston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916067" y="6128623"/>
            <a:ext cx="7311866" cy="9690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Afg'oniston jahonning eng qashshoq mamlakatlaridan biri va uzoq muddatli urushga duchor bo'ldi. Diniy ekstremizm va terrorizm keng tarqalgan, bu mintaqaga tahdid solmoqda.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6963" y="674965"/>
            <a:ext cx="7762875" cy="12330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FFFFFF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Diniy Qadriyatlar va Zamonaviy Dunyoga Moslashuv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63" y="2203847"/>
            <a:ext cx="493157" cy="4931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76963" y="2894290"/>
            <a:ext cx="2466261" cy="3081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Odam Huquqlari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176963" y="3320772"/>
            <a:ext cx="3733443" cy="94690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Odam huquqlari, ayollar huquqlari, ozodlik va ijtimoiy adolatning muhimligi haqida turli xil fikrlar va talqinlar mavjud.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276" y="2203847"/>
            <a:ext cx="493157" cy="4931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6276" y="2894290"/>
            <a:ext cx="2466261" cy="3081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Ayollar Harakatlanishi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0206276" y="3320772"/>
            <a:ext cx="3733562" cy="12625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Ayollar roli, ma'lumot olish imkoniyati va jamiyatdagi mavqei turli xil diniy talqinlarga va ijtimoiy an'analarga qarab farq qiladi.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963" y="5175171"/>
            <a:ext cx="493157" cy="49315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76963" y="5865614"/>
            <a:ext cx="2466261" cy="30813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Ozodlik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176963" y="6292096"/>
            <a:ext cx="3733443" cy="126253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Shaxsiy ozodlik, diniy ozodlik va nutq erkinligi kabi masalalar diniy qadriyatlar va milliy qonunlarning bir-biriga mos kelishi bilan belgilanadi.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2950" y="915591"/>
            <a:ext cx="7658100" cy="13265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Davlatlarning Modernizatsiyasi va Mavjud Muammolar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1049893" y="2560558"/>
            <a:ext cx="22860" cy="4753451"/>
          </a:xfrm>
          <a:prstGeom prst="roundRect">
            <a:avLst>
              <a:gd name="adj" fmla="val 390020"/>
            </a:avLst>
          </a:prstGeom>
          <a:solidFill>
            <a:srgbClr val="313E80"/>
          </a:solidFill>
        </p:spPr>
      </p:sp>
      <p:sp>
        <p:nvSpPr>
          <p:cNvPr id="5" name="Shape 2"/>
          <p:cNvSpPr/>
          <p:nvPr/>
        </p:nvSpPr>
        <p:spPr>
          <a:xfrm>
            <a:off x="1277243" y="3026569"/>
            <a:ext cx="742950" cy="22860"/>
          </a:xfrm>
          <a:prstGeom prst="roundRect">
            <a:avLst>
              <a:gd name="adj" fmla="val 390020"/>
            </a:avLst>
          </a:prstGeom>
          <a:solidFill>
            <a:srgbClr val="313E80"/>
          </a:solidFill>
        </p:spPr>
      </p:sp>
      <p:sp>
        <p:nvSpPr>
          <p:cNvPr id="6" name="Shape 3"/>
          <p:cNvSpPr/>
          <p:nvPr/>
        </p:nvSpPr>
        <p:spPr>
          <a:xfrm>
            <a:off x="822543" y="2799278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70776" y="2878812"/>
            <a:ext cx="180975" cy="3183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2228850" y="2772727"/>
            <a:ext cx="6172200" cy="10186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Iqtisodiy tangliklar, infratuzilmaning yetarli darajada rivojlanmaganligi, ishsizlik va kambag'allik darajasi muhim muammolar hisoblanadi.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1277243" y="4681776"/>
            <a:ext cx="742950" cy="22860"/>
          </a:xfrm>
          <a:prstGeom prst="roundRect">
            <a:avLst>
              <a:gd name="adj" fmla="val 390020"/>
            </a:avLst>
          </a:prstGeom>
          <a:solidFill>
            <a:srgbClr val="313E80"/>
          </a:solidFill>
        </p:spPr>
      </p:sp>
      <p:sp>
        <p:nvSpPr>
          <p:cNvPr id="10" name="Shape 7"/>
          <p:cNvSpPr/>
          <p:nvPr/>
        </p:nvSpPr>
        <p:spPr>
          <a:xfrm>
            <a:off x="822543" y="4454485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70776" y="4534019"/>
            <a:ext cx="180975" cy="3183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2</a:t>
            </a:r>
            <a:endParaRPr lang="en-US" sz="2500" dirty="0"/>
          </a:p>
        </p:txBody>
      </p:sp>
      <p:sp>
        <p:nvSpPr>
          <p:cNvPr id="12" name="Text 9"/>
          <p:cNvSpPr/>
          <p:nvPr/>
        </p:nvSpPr>
        <p:spPr>
          <a:xfrm>
            <a:off x="2228850" y="4427934"/>
            <a:ext cx="6172200" cy="10186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Siyosiy notangliklар, korrupsiya, saylovlarning shaffof emasligi, hukumatning samaradorlik darajasi pastligi va jamiyatdagi ishonchsizlik muammolarni kuchaytiradi.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1277243" y="6336983"/>
            <a:ext cx="742950" cy="22860"/>
          </a:xfrm>
          <a:prstGeom prst="roundRect">
            <a:avLst>
              <a:gd name="adj" fmla="val 390020"/>
            </a:avLst>
          </a:prstGeom>
          <a:solidFill>
            <a:srgbClr val="313E80"/>
          </a:solidFill>
        </p:spPr>
      </p:sp>
      <p:sp>
        <p:nvSpPr>
          <p:cNvPr id="14" name="Shape 11"/>
          <p:cNvSpPr/>
          <p:nvPr/>
        </p:nvSpPr>
        <p:spPr>
          <a:xfrm>
            <a:off x="822543" y="6109692"/>
            <a:ext cx="477560" cy="477560"/>
          </a:xfrm>
          <a:prstGeom prst="roundRect">
            <a:avLst>
              <a:gd name="adj" fmla="val 18670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70776" y="6189226"/>
            <a:ext cx="180975" cy="31837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3</a:t>
            </a:r>
            <a:endParaRPr lang="en-US" sz="2500" dirty="0"/>
          </a:p>
        </p:txBody>
      </p:sp>
      <p:sp>
        <p:nvSpPr>
          <p:cNvPr id="16" name="Text 13"/>
          <p:cNvSpPr/>
          <p:nvPr/>
        </p:nvSpPr>
        <p:spPr>
          <a:xfrm>
            <a:off x="2228850" y="6083141"/>
            <a:ext cx="6172200" cy="10186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Ta'lim va sog'liqni saqlash sohalarining rivojlanishi davlatlarning kelajakdagi barqarorligi va inson kapitalining shakllanishida muhim rol o'ynaydi.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290"/>
            <a:ext cx="7597854" cy="13804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Diniy Ekstremizm va Ularning Natijalari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794"/>
            <a:ext cx="6162199" cy="10601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Diniy ekstremizm va terrorizm mintaqadagi barqarorlikni buzishga tahdid solmoqda, bu xalqaro hamjamiyatni tashvishga solmoqda.</a:t>
            </a:r>
            <a:endParaRPr lang="en-US" sz="17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08728" y="4307919"/>
            <a:ext cx="6162199" cy="10601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Urush va to'qnashuvlar odamlar hayoti va mulkini yo'qotishga, iqtisodiyotning pasayishiga va mintaqadagi boshqa salbiy oqibatlarga olib keladi.</a:t>
            </a:r>
            <a:endParaRPr lang="en-US" sz="17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208728" y="6075045"/>
            <a:ext cx="6162199" cy="10601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Terrorizmga qarshi kurash va barqarorlikni ta'minlash uchun davlatlar o'rtasidagi hamkorlik, muammolarni hal qilishda birgalikdagi sa'y-harakatlar kerak.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11781949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Butun Mintaqadagi Muhim Siyosiy O'zgarishlar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3830" y="2959179"/>
            <a:ext cx="161092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36136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Yangi Partiyalar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851785"/>
            <a:ext cx="825257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Mintaqadagi siyosiy manzara o'zgarib bormoqda, yangi partiyalar paydo bo'lmoqda va jamiyatda o'z o'rnini egallamoqda.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313E80"/>
          </a:solidFill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3830" y="4469249"/>
            <a:ext cx="161092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Hukumatlar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Hukumatlarning tarkibi va siyosati o'zgarmoqda, bu mintaqadagi siyosiy muhitga ta'sir ko'rsatadi.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313E80"/>
          </a:solidFill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3711" y="6195774"/>
            <a:ext cx="161092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Yo'nalishlar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Mintaqadagi davlatlar o'zlarining rivojlanish yo'nalishlarini va tashqi siyosatni aniqlamoqda.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60740"/>
            <a:ext cx="7556421" cy="21263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Yaqin Kelajakda Mintaqadagi Muammolarni Hal Qilish Yo'llari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40587"/>
            <a:ext cx="3608070" cy="74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180148" y="477238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Umumiy Manfaatlar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262801"/>
            <a:ext cx="360807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Mintaqadagi davlatlar o'rtasidagi hamkorlik va umumiy manfaatlarga asoslangan siyosat muhim ahamiyatga ega.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2021" y="3740587"/>
            <a:ext cx="3608189" cy="74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4742021" y="4772382"/>
            <a:ext cx="3608189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anose="02000000000000000000" pitchFamily="34" charset="0"/>
                <a:ea typeface="Roboto Medium" panose="02000000000000000000" pitchFamily="34" charset="-122"/>
                <a:cs typeface="Roboto Medium" panose="02000000000000000000" pitchFamily="34" charset="-120"/>
              </a:rPr>
              <a:t>Qiyinchiliklarni Birgalikda Yengish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42021" y="5617131"/>
            <a:ext cx="3608189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Turli xil muammolarni hal qilishda birgalikdagi sa'y-harakatlar, tajriba almashish va yordam ko'rsatish kerak.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3343</Words>
  <Application>WPS Presentation</Application>
  <PresentationFormat>On-screen Show (16:9)</PresentationFormat>
  <Paragraphs>96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5" baseType="lpstr">
      <vt:lpstr>Arial</vt:lpstr>
      <vt:lpstr>SimSun</vt:lpstr>
      <vt:lpstr>Wingdings</vt:lpstr>
      <vt:lpstr>Roboto Medium</vt:lpstr>
      <vt:lpstr>Roboto Medium</vt:lpstr>
      <vt:lpstr>Roboto Medium</vt:lpstr>
      <vt:lpstr>Roboto</vt:lpstr>
      <vt:lpstr>Roboto</vt:lpstr>
      <vt:lpstr>Roboto</vt:lpstr>
      <vt:lpstr>Roboto Bold</vt:lpstr>
      <vt:lpstr>Segoe Print</vt:lpstr>
      <vt:lpstr>Roboto Bold</vt:lpstr>
      <vt:lpstr>Roboto Bold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Mirjalol Sayfullayev</cp:lastModifiedBy>
  <cp:revision>2</cp:revision>
  <dcterms:created xsi:type="dcterms:W3CDTF">2025-01-27T03:17:00Z</dcterms:created>
  <dcterms:modified xsi:type="dcterms:W3CDTF">2025-01-27T05:33:29Z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572BFB8E958C4C3589AE673E77FAE134_12</vt:lpwstr>
  </property>
  <property fmtid="{D5CDD505-2E9C-101B-9397-08002B2CF9AE}" pid="3" name="KSOProductBuildVer">
    <vt:lpwstr>1049-12.2.0.19805</vt:lpwstr>
  </property>
</Properties>
</file>